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handoutMasterIdLst>
    <p:handoutMasterId r:id="rId38"/>
  </p:handoutMasterIdLst>
  <p:sldIdLst>
    <p:sldId id="309" r:id="rId2"/>
    <p:sldId id="311" r:id="rId3"/>
    <p:sldId id="323" r:id="rId4"/>
    <p:sldId id="325" r:id="rId5"/>
    <p:sldId id="326" r:id="rId6"/>
    <p:sldId id="331" r:id="rId7"/>
    <p:sldId id="342" r:id="rId8"/>
    <p:sldId id="344" r:id="rId9"/>
    <p:sldId id="335" r:id="rId10"/>
    <p:sldId id="345" r:id="rId11"/>
    <p:sldId id="346" r:id="rId12"/>
    <p:sldId id="334" r:id="rId13"/>
    <p:sldId id="347" r:id="rId14"/>
    <p:sldId id="338" r:id="rId15"/>
    <p:sldId id="348" r:id="rId16"/>
    <p:sldId id="349" r:id="rId17"/>
    <p:sldId id="343" r:id="rId18"/>
    <p:sldId id="352" r:id="rId19"/>
    <p:sldId id="355" r:id="rId20"/>
    <p:sldId id="353" r:id="rId21"/>
    <p:sldId id="356" r:id="rId22"/>
    <p:sldId id="354" r:id="rId23"/>
    <p:sldId id="357" r:id="rId24"/>
    <p:sldId id="358" r:id="rId25"/>
    <p:sldId id="337" r:id="rId26"/>
    <p:sldId id="362" r:id="rId27"/>
    <p:sldId id="359" r:id="rId28"/>
    <p:sldId id="360" r:id="rId29"/>
    <p:sldId id="322" r:id="rId30"/>
    <p:sldId id="363" r:id="rId31"/>
    <p:sldId id="308" r:id="rId32"/>
    <p:sldId id="368" r:id="rId33"/>
    <p:sldId id="364" r:id="rId34"/>
    <p:sldId id="365" r:id="rId35"/>
    <p:sldId id="366" r:id="rId36"/>
    <p:sldId id="36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Flaute" initials="CJMF" lastIdx="0" clrIdx="0">
    <p:extLst>
      <p:ext uri="{19B8F6BF-5375-455C-9EA6-DF929625EA0E}">
        <p15:presenceInfo xmlns:p15="http://schemas.microsoft.com/office/powerpoint/2012/main" userId="Carol Flau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snapToObjects="1">
      <p:cViewPr varScale="1">
        <p:scale>
          <a:sx n="111" d="100"/>
          <a:sy n="111" d="100"/>
        </p:scale>
        <p:origin x="1530"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725E7-9446-4F15-9667-F08EFEBD8B0C}" type="datetimeFigureOut">
              <a:rPr lang="en-US" smtClean="0"/>
              <a:t>3/5/2019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699DBF-BD5F-43F1-B18C-BC0087960BF8}" type="slidenum">
              <a:rPr lang="en-US" smtClean="0"/>
              <a:t>‹#›</a:t>
            </a:fld>
            <a:endParaRPr lang="en-US"/>
          </a:p>
        </p:txBody>
      </p:sp>
    </p:spTree>
    <p:extLst>
      <p:ext uri="{BB962C8B-B14F-4D97-AF65-F5344CB8AC3E}">
        <p14:creationId xmlns:p14="http://schemas.microsoft.com/office/powerpoint/2010/main" val="19025780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589661" y="982766"/>
            <a:ext cx="7998862" cy="395670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2" hasCustomPrompt="1"/>
          </p:nvPr>
        </p:nvSpPr>
        <p:spPr>
          <a:xfrm>
            <a:off x="589661" y="982766"/>
            <a:ext cx="7998862" cy="2580829"/>
          </a:xfrm>
          <a:noFill/>
        </p:spPr>
        <p:txBody>
          <a:bodyPr bIns="457200" anchor="b" anchorCtr="0">
            <a:normAutofit/>
          </a:bodyPr>
          <a:lstStyle>
            <a:lvl1pPr marL="0" indent="0" algn="ctr">
              <a:buNone/>
              <a:defRPr sz="4000">
                <a:solidFill>
                  <a:schemeClr val="bg1"/>
                </a:solidFill>
                <a:latin typeface="+mj-lt"/>
              </a:defRPr>
            </a:lvl1pPr>
          </a:lstStyle>
          <a:p>
            <a:r>
              <a:rPr lang="en-US" dirty="0" smtClean="0">
                <a:solidFill>
                  <a:srgbClr val="FFFFFF"/>
                </a:solidFill>
              </a:rPr>
              <a:t>Presentation Title</a:t>
            </a:r>
            <a:endParaRPr lang="en-US" dirty="0">
              <a:solidFill>
                <a:srgbClr val="FFFFFF"/>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50270" y="5405089"/>
            <a:ext cx="2196272" cy="872234"/>
          </a:xfrm>
          <a:prstGeom prst="rect">
            <a:avLst/>
          </a:prstGeom>
        </p:spPr>
      </p:pic>
      <p:sp>
        <p:nvSpPr>
          <p:cNvPr id="24" name="Text Placeholder 23"/>
          <p:cNvSpPr>
            <a:spLocks noGrp="1"/>
          </p:cNvSpPr>
          <p:nvPr>
            <p:ph type="body" sz="quarter" idx="14" hasCustomPrompt="1"/>
          </p:nvPr>
        </p:nvSpPr>
        <p:spPr>
          <a:xfrm>
            <a:off x="589661" y="3563595"/>
            <a:ext cx="7998862" cy="1375874"/>
          </a:xfrm>
        </p:spPr>
        <p:txBody>
          <a:bodyPr tIns="274320" anchor="t" anchorCtr="0">
            <a:normAutofit/>
          </a:bodyPr>
          <a:lstStyle>
            <a:lvl1pPr marL="0" indent="0" algn="ctr">
              <a:buNone/>
              <a:defRPr sz="2000"/>
            </a:lvl1pPr>
          </a:lstStyle>
          <a:p>
            <a:pPr lvl="0"/>
            <a:r>
              <a:rPr lang="en-US" dirty="0" smtClean="0"/>
              <a:t> Event</a:t>
            </a:r>
            <a:br>
              <a:rPr lang="en-US" dirty="0" smtClean="0"/>
            </a:br>
            <a:r>
              <a:rPr lang="en-US" dirty="0" smtClean="0"/>
              <a:t>Month DD, 20YY</a:t>
            </a:r>
            <a:endParaRPr lang="en-US" dirty="0"/>
          </a:p>
        </p:txBody>
      </p:sp>
      <p:sp>
        <p:nvSpPr>
          <p:cNvPr id="26" name="Text Placeholder 25"/>
          <p:cNvSpPr>
            <a:spLocks noGrp="1"/>
          </p:cNvSpPr>
          <p:nvPr>
            <p:ph type="body" sz="quarter" idx="15" hasCustomPrompt="1"/>
          </p:nvPr>
        </p:nvSpPr>
        <p:spPr>
          <a:xfrm>
            <a:off x="588963" y="5076825"/>
            <a:ext cx="5170487" cy="1528763"/>
          </a:xfrm>
        </p:spPr>
        <p:txBody>
          <a:bodyPr/>
          <a:lstStyle>
            <a:lvl1pPr marL="0" indent="0">
              <a:buNone/>
              <a:defRPr>
                <a:solidFill>
                  <a:schemeClr val="accent2">
                    <a:lumMod val="60000"/>
                    <a:lumOff val="40000"/>
                  </a:schemeClr>
                </a:solidFill>
              </a:defRPr>
            </a:lvl1pPr>
          </a:lstStyle>
          <a:p>
            <a:pPr lvl="0"/>
            <a:r>
              <a:rPr lang="en-US" dirty="0" smtClean="0"/>
              <a:t>Presenter Name(s) &amp; Title(s)</a:t>
            </a:r>
            <a:endParaRPr lang="en-US" dirty="0"/>
          </a:p>
        </p:txBody>
      </p:sp>
      <p:sp>
        <p:nvSpPr>
          <p:cNvPr id="19" name="Rectangle 1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4" name="Rectangle 13"/>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2" name="Rectangle 11"/>
          <p:cNvSpPr/>
          <p:nvPr userDrawn="1"/>
        </p:nvSpPr>
        <p:spPr>
          <a:xfrm>
            <a:off x="2053769" y="-1205"/>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27879" y="5763686"/>
            <a:ext cx="1370157" cy="544148"/>
          </a:xfrm>
          <a:prstGeom prst="rect">
            <a:avLst/>
          </a:prstGeom>
        </p:spPr>
      </p:pic>
      <p:sp>
        <p:nvSpPr>
          <p:cNvPr id="11" name="Rectangle 10"/>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Subtitle 2"/>
          <p:cNvSpPr txBox="1">
            <a:spLocks/>
          </p:cNvSpPr>
          <p:nvPr userDrawn="1"/>
        </p:nvSpPr>
        <p:spPr>
          <a:xfrm>
            <a:off x="5372943" y="6076049"/>
            <a:ext cx="2651031" cy="51058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Wingdings" charset="2"/>
              <a:buNone/>
              <a:defRPr sz="2400" kern="1200" baseline="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Courier New"/>
              <a:buChar char="o"/>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Wingdings" charset="2"/>
              <a:buChar char="ü"/>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aseline="0" dirty="0" smtClean="0">
                <a:solidFill>
                  <a:schemeClr val="bg1">
                    <a:lumMod val="65000"/>
                  </a:schemeClr>
                </a:solidFill>
              </a:rPr>
              <a:t>dnr.nebraska.gov </a:t>
            </a:r>
            <a:endParaRPr lang="en-US" dirty="0">
              <a:solidFill>
                <a:schemeClr val="bg1">
                  <a:lumMod val="65000"/>
                </a:schemeClr>
              </a:solidFill>
            </a:endParaRPr>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hasCustomPrompt="1"/>
          </p:nvPr>
        </p:nvSpPr>
        <p:spPr>
          <a:xfrm>
            <a:off x="630554" y="3931068"/>
            <a:ext cx="8154988" cy="1201765"/>
          </a:xfrm>
        </p:spPr>
        <p:txBody>
          <a:bodyPr/>
          <a:lstStyle>
            <a:lvl1pPr marL="0" indent="0">
              <a:buNone/>
              <a:defRPr baseline="0"/>
            </a:lvl1pPr>
          </a:lstStyle>
          <a:p>
            <a:r>
              <a:rPr lang="en-US" dirty="0" smtClean="0">
                <a:solidFill>
                  <a:srgbClr val="FFFFFF"/>
                </a:solidFill>
              </a:rPr>
              <a:t>Presenter name, title, email</a:t>
            </a:r>
            <a:endParaRPr lang="en-US" dirty="0">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0355" y="839498"/>
            <a:ext cx="3330254" cy="1322587"/>
          </a:xfrm>
          <a:prstGeom prst="rect">
            <a:avLst/>
          </a:prstGeom>
        </p:spPr>
      </p:pic>
      <p:pic>
        <p:nvPicPr>
          <p:cNvPr id="13" name="Picture 12" descr="bir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3974" y="6134586"/>
            <a:ext cx="686635" cy="332410"/>
          </a:xfrm>
          <a:prstGeom prst="rect">
            <a:avLst/>
          </a:prstGeom>
        </p:spPr>
      </p:pic>
      <p:sp>
        <p:nvSpPr>
          <p:cNvPr id="14" name="TextBox 13"/>
          <p:cNvSpPr txBox="1"/>
          <p:nvPr userDrawn="1"/>
        </p:nvSpPr>
        <p:spPr>
          <a:xfrm>
            <a:off x="630554" y="3072538"/>
            <a:ext cx="75453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76C5EF"/>
              </a:buClr>
              <a:buSzPct val="85000"/>
              <a:buFont typeface="Wingdings" charset="2"/>
              <a:buNone/>
              <a:tabLst/>
              <a:defRPr/>
            </a:pPr>
            <a:r>
              <a:rPr kumimoji="0" lang="en-US" sz="4400" b="1" i="0" u="none" strike="noStrike" kern="1200" cap="none" spc="0" normalizeH="0" baseline="0" noProof="0" dirty="0" smtClean="0">
                <a:ln>
                  <a:noFill/>
                </a:ln>
                <a:solidFill>
                  <a:srgbClr val="FFFFFF"/>
                </a:solidFill>
                <a:effectLst/>
                <a:uLnTx/>
                <a:uFillTx/>
                <a:latin typeface="+mj-lt"/>
                <a:ea typeface="+mn-ea"/>
                <a:cs typeface="+mn-cs"/>
              </a:rPr>
              <a:t>THANK YOU</a:t>
            </a:r>
          </a:p>
        </p:txBody>
      </p:sp>
    </p:spTree>
    <p:extLst>
      <p:ext uri="{BB962C8B-B14F-4D97-AF65-F5344CB8AC3E}">
        <p14:creationId xmlns:p14="http://schemas.microsoft.com/office/powerpoint/2010/main" val="29134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2" name="Rectangle 11"/>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62200"/>
            <a:ext cx="7772400" cy="2200275"/>
          </a:xfrm>
        </p:spPr>
        <p:txBody>
          <a:bodyPr anchor="b">
            <a:normAutofit/>
          </a:bodyPr>
          <a:lstStyle>
            <a:lvl1pPr algn="l">
              <a:defRPr sz="4800" b="0" cap="none" baseline="0"/>
            </a:lvl1pPr>
          </a:lstStyle>
          <a:p>
            <a:r>
              <a:rPr lang="en-US" dirty="0" smtClean="0"/>
              <a:t>Click to Add Section Title</a:t>
            </a:r>
            <a:endParaRPr lang="en-US" dirty="0"/>
          </a:p>
        </p:txBody>
      </p:sp>
      <p:sp>
        <p:nvSpPr>
          <p:cNvPr id="3" name="Text Placeholder 2"/>
          <p:cNvSpPr>
            <a:spLocks noGrp="1"/>
          </p:cNvSpPr>
          <p:nvPr>
            <p:ph type="body" idx="1" hasCustomPrompt="1"/>
          </p:nvPr>
        </p:nvSpPr>
        <p:spPr>
          <a:xfrm>
            <a:off x="722313" y="4626864"/>
            <a:ext cx="7772400" cy="1500187"/>
          </a:xfrm>
        </p:spPr>
        <p:txBody>
          <a:bodyPr anchor="t">
            <a:normAutofit/>
          </a:bodyPr>
          <a:lstStyle>
            <a:lvl1pPr marL="0" indent="0">
              <a:buNone/>
              <a:defRPr sz="24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Section Subtitle and/or Section Presenter Name</a:t>
            </a:r>
          </a:p>
        </p:txBody>
      </p:sp>
      <p:pic>
        <p:nvPicPr>
          <p:cNvPr id="7" name="Picture 6" descr="DNR_Logo_Vector-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234" y="6151565"/>
            <a:ext cx="2107820" cy="452435"/>
          </a:xfrm>
          <a:prstGeom prst="rect">
            <a:avLst/>
          </a:prstGeom>
        </p:spPr>
      </p:pic>
      <p:sp>
        <p:nvSpPr>
          <p:cNvPr id="8" name="Rectangle 7"/>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2" name="Rectangle 11"/>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accent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accent2">
                    <a:lumMod val="60000"/>
                    <a:lumOff val="4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150972B2-CA5C-437D-87D0-8081271A9E4B}" type="datetime2">
              <a:rPr lang="en-US" smtClean="0"/>
              <a:t>Tuesday, March 5, 2019</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053769" y="0"/>
            <a:ext cx="7103743" cy="3657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18288"/>
            <a:ext cx="2895600" cy="329184"/>
          </a:xfrm>
          <a:prstGeom prst="rect">
            <a:avLst/>
          </a:prstGeom>
        </p:spPr>
        <p:txBody>
          <a:bodyPr/>
          <a:lstStyle/>
          <a:p>
            <a:fld id="{79CD4847-11EF-4466-A8AD-85CDB7B49118}" type="datetime2">
              <a:rPr lang="en-US" smtClean="0"/>
              <a:t>Tuesday, March 5, 2019</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
        <p:nvSpPr>
          <p:cNvPr id="6" name="Title 1"/>
          <p:cNvSpPr>
            <a:spLocks noGrp="1"/>
          </p:cNvSpPr>
          <p:nvPr>
            <p:ph type="title"/>
          </p:nvPr>
        </p:nvSpPr>
        <p:spPr>
          <a:xfrm>
            <a:off x="457200" y="533400"/>
            <a:ext cx="8229600" cy="990600"/>
          </a:xfrm>
        </p:spPr>
        <p:txBody>
          <a:bodyPr/>
          <a:lstStyle>
            <a:lvl1pPr>
              <a:defRPr/>
            </a:lvl1pPr>
          </a:lstStyle>
          <a:p>
            <a:r>
              <a:rPr lang="en-US" smtClean="0"/>
              <a:t>Click to edit Master title style</a:t>
            </a:r>
            <a:endParaRPr lang="en-US" dirty="0"/>
          </a:p>
        </p:txBody>
      </p:sp>
      <p:sp>
        <p:nvSpPr>
          <p:cNvPr id="7" name="Rectangle 6"/>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NoColored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49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72" r:id="rId2"/>
    <p:sldLayoutId id="2147483962" r:id="rId3"/>
    <p:sldLayoutId id="2147483963" r:id="rId4"/>
    <p:sldLayoutId id="2147483964" r:id="rId5"/>
    <p:sldLayoutId id="2147483965" r:id="rId6"/>
    <p:sldLayoutId id="2147483966" r:id="rId7"/>
    <p:sldLayoutId id="2147483967" r:id="rId8"/>
    <p:sldLayoutId id="2147483973" r:id="rId9"/>
    <p:sldLayoutId id="2147483968" r:id="rId10"/>
    <p:sldLayoutId id="2147483969" r:id="rId11"/>
    <p:sldLayoutId id="2147483970" r:id="rId12"/>
    <p:sldLayoutId id="2147483971" r:id="rId13"/>
  </p:sldLayoutIdLst>
  <p:hf sldNum="0" hdr="0" ftr="0" dt="0"/>
  <p:txStyles>
    <p:titleStyle>
      <a:lvl1pPr algn="l" defTabSz="914400" rtl="0" eaLnBrk="1" latinLnBrk="0" hangingPunct="1">
        <a:spcBef>
          <a:spcPct val="0"/>
        </a:spcBef>
        <a:buNone/>
        <a:defRPr sz="4000"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smtClean="0"/>
              <a:t>Lower Platte Missouri Tributaries Model </a:t>
            </a:r>
          </a:p>
        </p:txBody>
      </p:sp>
      <p:sp>
        <p:nvSpPr>
          <p:cNvPr id="12" name="Text Placeholder 11"/>
          <p:cNvSpPr>
            <a:spLocks noGrp="1"/>
          </p:cNvSpPr>
          <p:nvPr>
            <p:ph type="body" sz="quarter" idx="14"/>
          </p:nvPr>
        </p:nvSpPr>
        <p:spPr/>
        <p:txBody>
          <a:bodyPr/>
          <a:lstStyle/>
          <a:p>
            <a:r>
              <a:rPr lang="en-US" dirty="0" smtClean="0"/>
              <a:t>NRD Spring Water Conference</a:t>
            </a:r>
          </a:p>
          <a:p>
            <a:r>
              <a:rPr lang="en-US" dirty="0" smtClean="0"/>
              <a:t>March 4, 2019</a:t>
            </a:r>
            <a:endParaRPr lang="en-US" dirty="0"/>
          </a:p>
        </p:txBody>
      </p:sp>
      <p:sp>
        <p:nvSpPr>
          <p:cNvPr id="13" name="Text Placeholder 12"/>
          <p:cNvSpPr>
            <a:spLocks noGrp="1"/>
          </p:cNvSpPr>
          <p:nvPr>
            <p:ph type="body" sz="quarter" idx="15"/>
          </p:nvPr>
        </p:nvSpPr>
        <p:spPr/>
        <p:txBody>
          <a:bodyPr/>
          <a:lstStyle/>
          <a:p>
            <a:r>
              <a:rPr lang="en-US" dirty="0" smtClean="0"/>
              <a:t>Philip Paitz</a:t>
            </a:r>
          </a:p>
          <a:p>
            <a:r>
              <a:rPr lang="en-US" dirty="0" smtClean="0"/>
              <a:t>Water Planning IWM Analyst</a:t>
            </a:r>
            <a:endParaRPr lang="en-US" dirty="0"/>
          </a:p>
        </p:txBody>
      </p:sp>
    </p:spTree>
    <p:extLst>
      <p:ext uri="{BB962C8B-B14F-4D97-AF65-F5344CB8AC3E}">
        <p14:creationId xmlns:p14="http://schemas.microsoft.com/office/powerpoint/2010/main" val="1830921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977" y="535935"/>
            <a:ext cx="3294465" cy="2554545"/>
          </a:xfrm>
          <a:prstGeom prst="rect">
            <a:avLst/>
          </a:prstGeom>
          <a:noFill/>
        </p:spPr>
        <p:txBody>
          <a:bodyPr wrap="square" rtlCol="0">
            <a:spAutoFit/>
          </a:bodyPr>
          <a:lstStyle/>
          <a:p>
            <a:r>
              <a:rPr lang="en-US" sz="4000" dirty="0" smtClean="0">
                <a:solidFill>
                  <a:schemeClr val="bg1"/>
                </a:solidFill>
              </a:rPr>
              <a:t>Watershed Model Outputs - Wells</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0946" y="431320"/>
            <a:ext cx="4698434" cy="6426679"/>
          </a:xfrm>
          <a:prstGeom prst="rect">
            <a:avLst/>
          </a:prstGeom>
        </p:spPr>
      </p:pic>
    </p:spTree>
    <p:extLst>
      <p:ext uri="{BB962C8B-B14F-4D97-AF65-F5344CB8AC3E}">
        <p14:creationId xmlns:p14="http://schemas.microsoft.com/office/powerpoint/2010/main" val="34866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2755" y="545657"/>
            <a:ext cx="3061552" cy="2554545"/>
          </a:xfrm>
          <a:prstGeom prst="rect">
            <a:avLst/>
          </a:prstGeom>
          <a:noFill/>
        </p:spPr>
        <p:txBody>
          <a:bodyPr wrap="square" rtlCol="0">
            <a:spAutoFit/>
          </a:bodyPr>
          <a:lstStyle/>
          <a:p>
            <a:r>
              <a:rPr lang="en-US" sz="4000" dirty="0" smtClean="0">
                <a:solidFill>
                  <a:schemeClr val="bg1"/>
                </a:solidFill>
              </a:rPr>
              <a:t>Watershed Model Outputs - Recharge</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0409" y="416962"/>
            <a:ext cx="4720434" cy="6441037"/>
          </a:xfrm>
          <a:prstGeom prst="rect">
            <a:avLst/>
          </a:prstGeom>
        </p:spPr>
      </p:pic>
    </p:spTree>
    <p:extLst>
      <p:ext uri="{BB962C8B-B14F-4D97-AF65-F5344CB8AC3E}">
        <p14:creationId xmlns:p14="http://schemas.microsoft.com/office/powerpoint/2010/main" val="199701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Evapotranspiration</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Added to the model post-review</a:t>
            </a:r>
          </a:p>
          <a:p>
            <a:r>
              <a:rPr lang="en-US" dirty="0" smtClean="0"/>
              <a:t>EVT is represented in areas where the water table is near the surface</a:t>
            </a:r>
          </a:p>
          <a:p>
            <a:r>
              <a:rPr lang="en-US" dirty="0" smtClean="0"/>
              <a:t>Uniform extinction depth of 7 feet was used</a:t>
            </a:r>
          </a:p>
          <a:p>
            <a:r>
              <a:rPr lang="en-US" dirty="0" smtClean="0"/>
              <a:t>Maximum ET rate of 40 in/</a:t>
            </a:r>
            <a:r>
              <a:rPr lang="en-US" dirty="0" err="1" smtClean="0"/>
              <a:t>yr</a:t>
            </a:r>
            <a:r>
              <a:rPr lang="en-US" dirty="0" smtClean="0"/>
              <a:t>, which was reduced by the average dryland pasture ET to account for water being taken out by the watershed model</a:t>
            </a:r>
          </a:p>
          <a:p>
            <a:endParaRPr lang="en-US" dirty="0"/>
          </a:p>
        </p:txBody>
      </p:sp>
    </p:spTree>
    <p:extLst>
      <p:ext uri="{BB962C8B-B14F-4D97-AF65-F5344CB8AC3E}">
        <p14:creationId xmlns:p14="http://schemas.microsoft.com/office/powerpoint/2010/main" val="8501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035" y="528402"/>
            <a:ext cx="4553920" cy="1323439"/>
          </a:xfrm>
          <a:prstGeom prst="rect">
            <a:avLst/>
          </a:prstGeom>
          <a:noFill/>
        </p:spPr>
        <p:txBody>
          <a:bodyPr wrap="square" rtlCol="0">
            <a:spAutoFit/>
          </a:bodyPr>
          <a:lstStyle/>
          <a:p>
            <a:r>
              <a:rPr lang="en-US" sz="4000" dirty="0" smtClean="0">
                <a:solidFill>
                  <a:schemeClr val="bg1"/>
                </a:solidFill>
              </a:rPr>
              <a:t>Evapotranspiration - EVT</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3897" y="414068"/>
            <a:ext cx="4700103" cy="6443932"/>
          </a:xfrm>
          <a:prstGeom prst="rect">
            <a:avLst/>
          </a:prstGeom>
        </p:spPr>
      </p:pic>
    </p:spTree>
    <p:extLst>
      <p:ext uri="{BB962C8B-B14F-4D97-AF65-F5344CB8AC3E}">
        <p14:creationId xmlns:p14="http://schemas.microsoft.com/office/powerpoint/2010/main" val="277412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err="1" smtClean="0">
                <a:solidFill>
                  <a:schemeClr val="bg1"/>
                </a:solidFill>
              </a:rPr>
              <a:t>Hydrogeologic</a:t>
            </a:r>
            <a:r>
              <a:rPr lang="en-US" sz="4000" dirty="0" smtClean="0">
                <a:solidFill>
                  <a:schemeClr val="bg1"/>
                </a:solidFill>
              </a:rPr>
              <a:t> Parameters</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Hydraulic Conductivity</a:t>
            </a:r>
          </a:p>
          <a:p>
            <a:pPr lvl="1"/>
            <a:r>
              <a:rPr lang="en-US" dirty="0" smtClean="0"/>
              <a:t>Derived from inverse parameter estimation utilizing pilot points and K zones</a:t>
            </a:r>
          </a:p>
          <a:p>
            <a:pPr lvl="1"/>
            <a:r>
              <a:rPr lang="en-US" dirty="0" smtClean="0"/>
              <a:t>Calculated with 26 conductivity zones and 309 pilot points </a:t>
            </a:r>
          </a:p>
          <a:p>
            <a:pPr lvl="1"/>
            <a:r>
              <a:rPr lang="en-US" dirty="0" smtClean="0"/>
              <a:t>K Zones based on test-hole data, well data, aquifer absent areas, glacial till regions, and the 30 meter USGS DEM </a:t>
            </a:r>
          </a:p>
          <a:p>
            <a:r>
              <a:rPr lang="en-US" dirty="0" smtClean="0"/>
              <a:t>Storage</a:t>
            </a:r>
          </a:p>
          <a:p>
            <a:pPr lvl="1"/>
            <a:r>
              <a:rPr lang="en-US" dirty="0" smtClean="0"/>
              <a:t>Layer 1 represented by unconfined specific yield term (0.15)</a:t>
            </a:r>
          </a:p>
          <a:p>
            <a:pPr lvl="1"/>
            <a:r>
              <a:rPr lang="en-US" dirty="0" smtClean="0"/>
              <a:t>Layer 2 represented by a confined specific storage term (0.01)</a:t>
            </a:r>
          </a:p>
          <a:p>
            <a:r>
              <a:rPr lang="en-US" dirty="0" err="1" smtClean="0"/>
              <a:t>Leakance</a:t>
            </a:r>
            <a:endParaRPr lang="en-US" dirty="0" smtClean="0"/>
          </a:p>
          <a:p>
            <a:pPr lvl="1"/>
            <a:r>
              <a:rPr lang="en-US" dirty="0" smtClean="0"/>
              <a:t>Effective vertical hydraulic conductivity between the model layers</a:t>
            </a:r>
          </a:p>
          <a:p>
            <a:pPr lvl="1"/>
            <a:r>
              <a:rPr lang="en-US" dirty="0" smtClean="0"/>
              <a:t>Calculated through inverse parameter estimation similar to hydraulic conductivity. Three zones were used</a:t>
            </a:r>
            <a:endParaRPr lang="en-US" dirty="0"/>
          </a:p>
        </p:txBody>
      </p:sp>
    </p:spTree>
    <p:extLst>
      <p:ext uri="{BB962C8B-B14F-4D97-AF65-F5344CB8AC3E}">
        <p14:creationId xmlns:p14="http://schemas.microsoft.com/office/powerpoint/2010/main" val="410486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05" y="535935"/>
            <a:ext cx="3027046" cy="1323439"/>
          </a:xfrm>
          <a:prstGeom prst="rect">
            <a:avLst/>
          </a:prstGeom>
          <a:noFill/>
        </p:spPr>
        <p:txBody>
          <a:bodyPr wrap="square" rtlCol="0">
            <a:spAutoFit/>
          </a:bodyPr>
          <a:lstStyle/>
          <a:p>
            <a:r>
              <a:rPr lang="en-US" sz="4000" dirty="0" smtClean="0">
                <a:solidFill>
                  <a:schemeClr val="bg1"/>
                </a:solidFill>
              </a:rPr>
              <a:t>Hydraulic Conductivity</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1567" y="422694"/>
            <a:ext cx="4694984" cy="6426679"/>
          </a:xfrm>
          <a:prstGeom prst="rect">
            <a:avLst/>
          </a:prstGeom>
        </p:spPr>
      </p:pic>
    </p:spTree>
    <p:extLst>
      <p:ext uri="{BB962C8B-B14F-4D97-AF65-F5344CB8AC3E}">
        <p14:creationId xmlns:p14="http://schemas.microsoft.com/office/powerpoint/2010/main" val="24319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9998" y="535934"/>
            <a:ext cx="3027738" cy="1323439"/>
          </a:xfrm>
          <a:prstGeom prst="rect">
            <a:avLst/>
          </a:prstGeom>
          <a:noFill/>
        </p:spPr>
        <p:txBody>
          <a:bodyPr wrap="square" rtlCol="0">
            <a:spAutoFit/>
          </a:bodyPr>
          <a:lstStyle/>
          <a:p>
            <a:r>
              <a:rPr lang="en-US" sz="4000" dirty="0" smtClean="0">
                <a:solidFill>
                  <a:schemeClr val="bg1"/>
                </a:solidFill>
              </a:rPr>
              <a:t>Hydraulic Conductivity</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9715" y="414068"/>
            <a:ext cx="4700103" cy="6443932"/>
          </a:xfrm>
          <a:prstGeom prst="rect">
            <a:avLst/>
          </a:prstGeom>
        </p:spPr>
      </p:pic>
    </p:spTree>
    <p:extLst>
      <p:ext uri="{BB962C8B-B14F-4D97-AF65-F5344CB8AC3E}">
        <p14:creationId xmlns:p14="http://schemas.microsoft.com/office/powerpoint/2010/main" val="11782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Calibration</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Calibration Targets</a:t>
            </a:r>
          </a:p>
          <a:p>
            <a:pPr lvl="1"/>
            <a:r>
              <a:rPr lang="en-US" dirty="0" smtClean="0"/>
              <a:t>Groundwater Levels</a:t>
            </a:r>
          </a:p>
          <a:p>
            <a:pPr lvl="1"/>
            <a:r>
              <a:rPr lang="en-US" dirty="0" smtClean="0"/>
              <a:t>Stream </a:t>
            </a:r>
            <a:r>
              <a:rPr lang="en-US" dirty="0" err="1" smtClean="0"/>
              <a:t>Baseflow</a:t>
            </a:r>
            <a:endParaRPr lang="en-US" dirty="0" smtClean="0"/>
          </a:p>
          <a:p>
            <a:pPr lvl="1"/>
            <a:r>
              <a:rPr lang="en-US" dirty="0" smtClean="0"/>
              <a:t>Synoptic Seepage</a:t>
            </a:r>
          </a:p>
          <a:p>
            <a:r>
              <a:rPr lang="en-US" dirty="0" smtClean="0"/>
              <a:t>Calibration Parameters</a:t>
            </a:r>
          </a:p>
          <a:p>
            <a:pPr lvl="1"/>
            <a:r>
              <a:rPr lang="en-US" dirty="0" smtClean="0"/>
              <a:t>Recharge</a:t>
            </a:r>
          </a:p>
          <a:p>
            <a:pPr lvl="1"/>
            <a:r>
              <a:rPr lang="en-US" dirty="0" smtClean="0"/>
              <a:t>Hydraulic Conductivity</a:t>
            </a:r>
          </a:p>
          <a:p>
            <a:pPr lvl="1"/>
            <a:r>
              <a:rPr lang="en-US" dirty="0" smtClean="0"/>
              <a:t>Storage</a:t>
            </a:r>
          </a:p>
          <a:p>
            <a:pPr lvl="1"/>
            <a:r>
              <a:rPr lang="en-US" dirty="0" err="1" smtClean="0"/>
              <a:t>Leakance</a:t>
            </a:r>
            <a:endParaRPr lang="en-US" dirty="0" smtClean="0"/>
          </a:p>
          <a:p>
            <a:r>
              <a:rPr lang="en-US" dirty="0" smtClean="0"/>
              <a:t>Water Budget</a:t>
            </a:r>
            <a:endParaRPr lang="en-US" dirty="0"/>
          </a:p>
        </p:txBody>
      </p:sp>
    </p:spTree>
    <p:extLst>
      <p:ext uri="{BB962C8B-B14F-4D97-AF65-F5344CB8AC3E}">
        <p14:creationId xmlns:p14="http://schemas.microsoft.com/office/powerpoint/2010/main" val="314099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Groundwater Levels</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Set of 1080 wells containing 83,575 measurements were used to represent the calibration period</a:t>
            </a:r>
          </a:p>
          <a:p>
            <a:pPr lvl="1"/>
            <a:r>
              <a:rPr lang="en-US" dirty="0" smtClean="0">
                <a:solidFill>
                  <a:schemeClr val="bg1"/>
                </a:solidFill>
              </a:rPr>
              <a:t>Only wells </a:t>
            </a:r>
            <a:r>
              <a:rPr lang="en-US" sz="2268" dirty="0" smtClean="0">
                <a:solidFill>
                  <a:schemeClr val="bg1"/>
                </a:solidFill>
              </a:rPr>
              <a:t>spanning</a:t>
            </a:r>
            <a:r>
              <a:rPr lang="en-US" dirty="0" smtClean="0">
                <a:solidFill>
                  <a:schemeClr val="bg1"/>
                </a:solidFill>
              </a:rPr>
              <a:t> at least 10 years worth of data and 10 measurements during the calibration period were used</a:t>
            </a:r>
          </a:p>
          <a:p>
            <a:pPr lvl="1"/>
            <a:r>
              <a:rPr lang="en-US" dirty="0" smtClean="0"/>
              <a:t>June, July, and August measurements were removed to limit impact from pumping</a:t>
            </a:r>
          </a:p>
          <a:p>
            <a:pPr lvl="1"/>
            <a:r>
              <a:rPr lang="en-US" dirty="0" smtClean="0"/>
              <a:t>Only one monitoring well per cell was used to limit bias</a:t>
            </a:r>
          </a:p>
          <a:p>
            <a:r>
              <a:rPr lang="en-US" dirty="0" smtClean="0"/>
              <a:t>2010 potentiometric surface was used as a target</a:t>
            </a:r>
            <a:endParaRPr lang="en-US" dirty="0"/>
          </a:p>
        </p:txBody>
      </p:sp>
    </p:spTree>
    <p:extLst>
      <p:ext uri="{BB962C8B-B14F-4D97-AF65-F5344CB8AC3E}">
        <p14:creationId xmlns:p14="http://schemas.microsoft.com/office/powerpoint/2010/main" val="52913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7032"/>
            <a:ext cx="3234080" cy="1323439"/>
          </a:xfrm>
          <a:prstGeom prst="rect">
            <a:avLst/>
          </a:prstGeom>
          <a:noFill/>
        </p:spPr>
        <p:txBody>
          <a:bodyPr wrap="square" rtlCol="0">
            <a:spAutoFit/>
          </a:bodyPr>
          <a:lstStyle/>
          <a:p>
            <a:r>
              <a:rPr lang="en-US" sz="4000" dirty="0" smtClean="0">
                <a:solidFill>
                  <a:schemeClr val="bg1"/>
                </a:solidFill>
              </a:rPr>
              <a:t>Groundwater Levels</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70298" y="422694"/>
            <a:ext cx="4839529" cy="6435306"/>
          </a:xfrm>
          <a:prstGeom prst="rect">
            <a:avLst/>
          </a:prstGeom>
        </p:spPr>
      </p:pic>
    </p:spTree>
    <p:extLst>
      <p:ext uri="{BB962C8B-B14F-4D97-AF65-F5344CB8AC3E}">
        <p14:creationId xmlns:p14="http://schemas.microsoft.com/office/powerpoint/2010/main" val="40523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554413"/>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Lower Platte Missouri Tributaries (LPMT) Model Construction Timeline</a:t>
            </a:r>
          </a:p>
          <a:p>
            <a:r>
              <a:rPr lang="en-US" dirty="0" smtClean="0"/>
              <a:t>LPMT Model Construction Domain and Boundaries</a:t>
            </a:r>
          </a:p>
          <a:p>
            <a:r>
              <a:rPr lang="en-US" dirty="0" smtClean="0"/>
              <a:t>Discussion of Model Packages</a:t>
            </a:r>
          </a:p>
          <a:p>
            <a:r>
              <a:rPr lang="en-US" dirty="0" smtClean="0"/>
              <a:t>Calibration and Sensitivity Analysis</a:t>
            </a:r>
          </a:p>
          <a:p>
            <a:r>
              <a:rPr lang="en-US" dirty="0" smtClean="0"/>
              <a:t>Results –Missouri Tributary Zones and a Single Zone</a:t>
            </a:r>
            <a:endParaRPr lang="en-US" dirty="0"/>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Outline</a:t>
            </a:r>
            <a:endParaRPr lang="en-US" sz="4000" dirty="0">
              <a:solidFill>
                <a:schemeClr val="bg1"/>
              </a:solidFill>
              <a:latin typeface="+mj-lt"/>
            </a:endParaRPr>
          </a:p>
        </p:txBody>
      </p:sp>
    </p:spTree>
    <p:extLst>
      <p:ext uri="{BB962C8B-B14F-4D97-AF65-F5344CB8AC3E}">
        <p14:creationId xmlns:p14="http://schemas.microsoft.com/office/powerpoint/2010/main" val="219187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Stream </a:t>
            </a:r>
            <a:r>
              <a:rPr lang="en-US" sz="4000" dirty="0" err="1" smtClean="0">
                <a:solidFill>
                  <a:schemeClr val="bg1"/>
                </a:solidFill>
              </a:rPr>
              <a:t>Baseflow</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40 streamflow gaging stations were chosen as calibration targets</a:t>
            </a:r>
          </a:p>
          <a:p>
            <a:r>
              <a:rPr lang="en-US" dirty="0" err="1" smtClean="0"/>
              <a:t>Baseflow</a:t>
            </a:r>
            <a:r>
              <a:rPr lang="en-US" dirty="0" smtClean="0"/>
              <a:t> separation was conducted on the daily total streamflow hydrographs as the groundwater model can only simulate </a:t>
            </a:r>
            <a:r>
              <a:rPr lang="en-US" dirty="0" err="1" smtClean="0"/>
              <a:t>baseflow</a:t>
            </a:r>
            <a:endParaRPr lang="en-US" dirty="0" smtClean="0"/>
          </a:p>
          <a:p>
            <a:r>
              <a:rPr lang="en-US" dirty="0" smtClean="0"/>
              <a:t>The reach gains of the streams throughout the model helped in understanding how </a:t>
            </a:r>
            <a:r>
              <a:rPr lang="en-US" dirty="0" err="1" smtClean="0"/>
              <a:t>baseflow</a:t>
            </a:r>
            <a:r>
              <a:rPr lang="en-US" dirty="0" smtClean="0"/>
              <a:t> was being generated by the model</a:t>
            </a:r>
          </a:p>
          <a:p>
            <a:pPr marL="0" indent="0">
              <a:buNone/>
            </a:pPr>
            <a:endParaRPr lang="en-US" dirty="0"/>
          </a:p>
        </p:txBody>
      </p:sp>
    </p:spTree>
    <p:extLst>
      <p:ext uri="{BB962C8B-B14F-4D97-AF65-F5344CB8AC3E}">
        <p14:creationId xmlns:p14="http://schemas.microsoft.com/office/powerpoint/2010/main" val="119441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878" y="545658"/>
            <a:ext cx="2975288" cy="1323439"/>
          </a:xfrm>
          <a:prstGeom prst="rect">
            <a:avLst/>
          </a:prstGeom>
          <a:noFill/>
        </p:spPr>
        <p:txBody>
          <a:bodyPr wrap="square" rtlCol="0">
            <a:spAutoFit/>
          </a:bodyPr>
          <a:lstStyle/>
          <a:p>
            <a:r>
              <a:rPr lang="en-US" sz="4000" dirty="0" smtClean="0">
                <a:solidFill>
                  <a:schemeClr val="bg1"/>
                </a:solidFill>
              </a:rPr>
              <a:t>Stream </a:t>
            </a:r>
            <a:r>
              <a:rPr lang="en-US" sz="4000" dirty="0" err="1" smtClean="0">
                <a:solidFill>
                  <a:schemeClr val="bg1"/>
                </a:solidFill>
              </a:rPr>
              <a:t>Baseflow</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391" y="413468"/>
            <a:ext cx="4719518" cy="6444532"/>
          </a:xfrm>
          <a:prstGeom prst="rect">
            <a:avLst/>
          </a:prstGeom>
        </p:spPr>
      </p:pic>
    </p:spTree>
    <p:extLst>
      <p:ext uri="{BB962C8B-B14F-4D97-AF65-F5344CB8AC3E}">
        <p14:creationId xmlns:p14="http://schemas.microsoft.com/office/powerpoint/2010/main" val="317456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Synoptic Seepage</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A survey of 90 known or suspected seepage locations was conducted by </a:t>
            </a:r>
            <a:r>
              <a:rPr lang="en-US" dirty="0" err="1" smtClean="0"/>
              <a:t>NeDNR</a:t>
            </a:r>
            <a:r>
              <a:rPr lang="en-US" dirty="0" smtClean="0"/>
              <a:t> in October 2014 </a:t>
            </a:r>
          </a:p>
          <a:p>
            <a:pPr lvl="1"/>
            <a:r>
              <a:rPr lang="en-US" dirty="0" smtClean="0"/>
              <a:t>Goal was to identify seepage areas</a:t>
            </a:r>
          </a:p>
          <a:p>
            <a:pPr lvl="1"/>
            <a:r>
              <a:rPr lang="en-US" dirty="0" smtClean="0"/>
              <a:t>Used to see if the groundwater model could reproduce them</a:t>
            </a:r>
          </a:p>
          <a:p>
            <a:r>
              <a:rPr lang="en-US" dirty="0" smtClean="0"/>
              <a:t>67 of the sites visited were noted as “wet”</a:t>
            </a:r>
          </a:p>
          <a:p>
            <a:pPr lvl="1"/>
            <a:r>
              <a:rPr lang="en-US" dirty="0" smtClean="0"/>
              <a:t>Model was able to replicate 27</a:t>
            </a:r>
          </a:p>
          <a:p>
            <a:r>
              <a:rPr lang="en-US" dirty="0" smtClean="0"/>
              <a:t>Some of the suspected sites were dubious as there had been recent rainfall event prior to the site visit</a:t>
            </a:r>
          </a:p>
          <a:p>
            <a:pPr lvl="1"/>
            <a:r>
              <a:rPr lang="en-US" dirty="0" smtClean="0"/>
              <a:t>Ponding</a:t>
            </a:r>
          </a:p>
          <a:p>
            <a:pPr lvl="1"/>
            <a:r>
              <a:rPr lang="en-US" dirty="0" smtClean="0"/>
              <a:t>Overland flow</a:t>
            </a:r>
            <a:endParaRPr lang="en-US" dirty="0"/>
          </a:p>
        </p:txBody>
      </p:sp>
    </p:spTree>
    <p:extLst>
      <p:ext uri="{BB962C8B-B14F-4D97-AF65-F5344CB8AC3E}">
        <p14:creationId xmlns:p14="http://schemas.microsoft.com/office/powerpoint/2010/main" val="25284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0562" y="535934"/>
            <a:ext cx="2397318" cy="1323439"/>
          </a:xfrm>
          <a:prstGeom prst="rect">
            <a:avLst/>
          </a:prstGeom>
          <a:noFill/>
        </p:spPr>
        <p:txBody>
          <a:bodyPr wrap="square" rtlCol="0">
            <a:spAutoFit/>
          </a:bodyPr>
          <a:lstStyle/>
          <a:p>
            <a:r>
              <a:rPr lang="en-US" sz="4000" dirty="0" smtClean="0">
                <a:solidFill>
                  <a:schemeClr val="bg1"/>
                </a:solidFill>
              </a:rPr>
              <a:t>Synoptic Seepage</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0015" y="399370"/>
            <a:ext cx="4703703" cy="6441377"/>
          </a:xfrm>
          <a:prstGeom prst="rect">
            <a:avLst/>
          </a:prstGeom>
        </p:spPr>
      </p:pic>
    </p:spTree>
    <p:extLst>
      <p:ext uri="{BB962C8B-B14F-4D97-AF65-F5344CB8AC3E}">
        <p14:creationId xmlns:p14="http://schemas.microsoft.com/office/powerpoint/2010/main" val="279075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Water Budget</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5089" y="1243821"/>
            <a:ext cx="5057775" cy="26384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89" y="3882246"/>
            <a:ext cx="5057775" cy="2677646"/>
          </a:xfrm>
          <a:prstGeom prst="rect">
            <a:avLst/>
          </a:prstGeom>
        </p:spPr>
      </p:pic>
    </p:spTree>
    <p:extLst>
      <p:ext uri="{BB962C8B-B14F-4D97-AF65-F5344CB8AC3E}">
        <p14:creationId xmlns:p14="http://schemas.microsoft.com/office/powerpoint/2010/main" val="40670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Sensitivity Analysis</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462" y="1307440"/>
            <a:ext cx="7530860" cy="5399771"/>
          </a:xfrm>
          <a:prstGeom prst="rect">
            <a:avLst/>
          </a:prstGeom>
        </p:spPr>
      </p:pic>
    </p:spTree>
    <p:extLst>
      <p:ext uri="{BB962C8B-B14F-4D97-AF65-F5344CB8AC3E}">
        <p14:creationId xmlns:p14="http://schemas.microsoft.com/office/powerpoint/2010/main" val="58596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The LPMT Model in Use</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The Lower Platte Missouri Tributaries Model is now being used within the department to determine the hydrologically connected areas within the region</a:t>
            </a:r>
          </a:p>
          <a:p>
            <a:r>
              <a:rPr lang="en-US" dirty="0"/>
              <a:t>Currently being incorporated into SUSTAIN and the CIR </a:t>
            </a:r>
            <a:r>
              <a:rPr lang="en-US" dirty="0" smtClean="0"/>
              <a:t>calculator</a:t>
            </a:r>
          </a:p>
          <a:p>
            <a:r>
              <a:rPr lang="en-US" dirty="0" smtClean="0"/>
              <a:t>In partnership with the NRDs, there are currently two pilot projects underway</a:t>
            </a:r>
          </a:p>
          <a:p>
            <a:pPr lvl="1"/>
            <a:r>
              <a:rPr lang="en-US" dirty="0"/>
              <a:t>Examine and incorporate AEM data into the LPMT Model</a:t>
            </a:r>
          </a:p>
          <a:p>
            <a:pPr lvl="1"/>
            <a:r>
              <a:rPr lang="en-US" dirty="0"/>
              <a:t>Develop local </a:t>
            </a:r>
            <a:r>
              <a:rPr lang="en-US" dirty="0" smtClean="0"/>
              <a:t>sub-models</a:t>
            </a:r>
            <a:endParaRPr lang="en-US" dirty="0"/>
          </a:p>
        </p:txBody>
      </p:sp>
    </p:spTree>
    <p:extLst>
      <p:ext uri="{BB962C8B-B14F-4D97-AF65-F5344CB8AC3E}">
        <p14:creationId xmlns:p14="http://schemas.microsoft.com/office/powerpoint/2010/main" val="32804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2245082" cy="5016758"/>
          </a:xfrm>
          <a:prstGeom prst="rect">
            <a:avLst/>
          </a:prstGeom>
          <a:noFill/>
        </p:spPr>
        <p:txBody>
          <a:bodyPr wrap="square" rtlCol="0">
            <a:spAutoFit/>
          </a:bodyPr>
          <a:lstStyle/>
          <a:p>
            <a:r>
              <a:rPr lang="en-US" sz="4000" dirty="0" smtClean="0">
                <a:solidFill>
                  <a:schemeClr val="bg1"/>
                </a:solidFill>
                <a:latin typeface="+mj-lt"/>
              </a:rPr>
              <a:t>LPMT Cycle Well Results 1</a:t>
            </a:r>
          </a:p>
          <a:p>
            <a:r>
              <a:rPr lang="en-US" sz="4000" dirty="0" smtClean="0">
                <a:solidFill>
                  <a:schemeClr val="bg1"/>
                </a:solidFill>
                <a:latin typeface="+mj-lt"/>
              </a:rPr>
              <a:t>Missouri Tributary Zones</a:t>
            </a:r>
            <a:endParaRPr lang="en-US" sz="4000" dirty="0">
              <a:solidFill>
                <a:schemeClr val="bg1"/>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92435" y="389546"/>
            <a:ext cx="4864718" cy="6295519"/>
          </a:xfrm>
          <a:prstGeom prst="rect">
            <a:avLst/>
          </a:prstGeom>
        </p:spPr>
      </p:pic>
    </p:spTree>
    <p:extLst>
      <p:ext uri="{BB962C8B-B14F-4D97-AF65-F5344CB8AC3E}">
        <p14:creationId xmlns:p14="http://schemas.microsoft.com/office/powerpoint/2010/main" val="17108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smtClean="0">
                <a:solidFill>
                  <a:schemeClr val="bg1"/>
                </a:solidFill>
                <a:latin typeface="+mj-lt"/>
              </a:rPr>
              <a:t>LPMT Cycle Well Results 2</a:t>
            </a:r>
          </a:p>
          <a:p>
            <a:r>
              <a:rPr lang="en-US" sz="4000" dirty="0" smtClean="0">
                <a:solidFill>
                  <a:schemeClr val="bg1"/>
                </a:solidFill>
                <a:latin typeface="+mj-lt"/>
              </a:rPr>
              <a:t>Single Tributary Zone</a:t>
            </a:r>
            <a:endParaRPr lang="en-US" sz="4000" dirty="0">
              <a:solidFill>
                <a:schemeClr val="bg1"/>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5642" y="1831938"/>
            <a:ext cx="6481989" cy="5008809"/>
          </a:xfrm>
          <a:prstGeom prst="rect">
            <a:avLst/>
          </a:prstGeom>
        </p:spPr>
      </p:pic>
    </p:spTree>
    <p:extLst>
      <p:ext uri="{BB962C8B-B14F-4D97-AF65-F5344CB8AC3E}">
        <p14:creationId xmlns:p14="http://schemas.microsoft.com/office/powerpoint/2010/main" val="374785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2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LPMT Model was constructed to aid in the study of impact to streams within the region with an emphasis on hydrologic connectivity</a:t>
            </a:r>
          </a:p>
          <a:p>
            <a:r>
              <a:rPr lang="en-US" dirty="0" smtClean="0"/>
              <a:t>Utilizes a </a:t>
            </a:r>
            <a:r>
              <a:rPr lang="en-US" dirty="0"/>
              <a:t>W</a:t>
            </a:r>
            <a:r>
              <a:rPr lang="en-US" dirty="0" smtClean="0"/>
              <a:t>atershed model to simulate pumping and recharge</a:t>
            </a:r>
          </a:p>
          <a:p>
            <a:r>
              <a:rPr lang="en-US" dirty="0" smtClean="0"/>
              <a:t>Model was calibrated to three targets</a:t>
            </a:r>
          </a:p>
          <a:p>
            <a:pPr lvl="1"/>
            <a:r>
              <a:rPr lang="en-US" dirty="0"/>
              <a:t>Groundwater Levels</a:t>
            </a:r>
          </a:p>
          <a:p>
            <a:pPr lvl="1"/>
            <a:r>
              <a:rPr lang="en-US" dirty="0"/>
              <a:t>Stream </a:t>
            </a:r>
            <a:r>
              <a:rPr lang="en-US" dirty="0" err="1"/>
              <a:t>Baseflow</a:t>
            </a:r>
            <a:endParaRPr lang="en-US" dirty="0"/>
          </a:p>
          <a:p>
            <a:pPr lvl="1"/>
            <a:r>
              <a:rPr lang="en-US" dirty="0"/>
              <a:t>Synoptic Seepage</a:t>
            </a:r>
          </a:p>
          <a:p>
            <a:r>
              <a:rPr lang="en-US" dirty="0" smtClean="0"/>
              <a:t>Process is underway to determine the hydrologically connected areas within the model</a:t>
            </a:r>
          </a:p>
          <a:p>
            <a:endParaRPr lang="en-US" dirty="0" smtClean="0"/>
          </a:p>
          <a:p>
            <a:endParaRPr lang="en-US" dirty="0" smtClean="0"/>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Summary</a:t>
            </a:r>
            <a:endParaRPr lang="en-US" sz="4000" dirty="0">
              <a:solidFill>
                <a:schemeClr val="bg1"/>
              </a:solidFill>
              <a:latin typeface="+mj-lt"/>
            </a:endParaRPr>
          </a:p>
        </p:txBody>
      </p:sp>
    </p:spTree>
    <p:extLst>
      <p:ext uri="{BB962C8B-B14F-4D97-AF65-F5344CB8AC3E}">
        <p14:creationId xmlns:p14="http://schemas.microsoft.com/office/powerpoint/2010/main" val="11651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17"/>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Provide a regional numerical groundwater model to aid in the study of the impact of pumping on streams in the </a:t>
            </a:r>
            <a:r>
              <a:rPr lang="en-US" dirty="0" smtClean="0"/>
              <a:t>area</a:t>
            </a:r>
          </a:p>
          <a:p>
            <a:r>
              <a:rPr lang="en-US" dirty="0" smtClean="0"/>
              <a:t>Before </a:t>
            </a:r>
            <a:r>
              <a:rPr lang="en-US" dirty="0"/>
              <a:t>the development of the LPMT model there was no regional model encompassing the eastern region of Nebraska. The LPMT model covers the northern and central part of that region</a:t>
            </a:r>
          </a:p>
          <a:p>
            <a:r>
              <a:rPr lang="en-US" dirty="0"/>
              <a:t>Region contains complex </a:t>
            </a:r>
            <a:r>
              <a:rPr lang="en-US" dirty="0" err="1"/>
              <a:t>hydrogeologic</a:t>
            </a:r>
            <a:r>
              <a:rPr lang="en-US" dirty="0"/>
              <a:t> features which range from the High Plains Aquifer in the western side, to alluvial aquifers near the major streams, and local perched and semi-perched aquifers in regions containing glacial </a:t>
            </a:r>
            <a:r>
              <a:rPr lang="en-US" dirty="0" smtClean="0"/>
              <a:t>till</a:t>
            </a:r>
            <a:endParaRPr lang="en-US" dirty="0"/>
          </a:p>
        </p:txBody>
      </p:sp>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smtClean="0">
                <a:solidFill>
                  <a:schemeClr val="bg1"/>
                </a:solidFill>
                <a:latin typeface="+mj-lt"/>
              </a:rPr>
              <a:t>Why Was the LPMT Model Constructed?</a:t>
            </a:r>
            <a:endParaRPr lang="en-US" sz="4000" dirty="0">
              <a:solidFill>
                <a:schemeClr val="bg1"/>
              </a:solidFill>
              <a:latin typeface="+mj-lt"/>
            </a:endParaRPr>
          </a:p>
        </p:txBody>
      </p:sp>
    </p:spTree>
    <p:extLst>
      <p:ext uri="{BB962C8B-B14F-4D97-AF65-F5344CB8AC3E}">
        <p14:creationId xmlns:p14="http://schemas.microsoft.com/office/powerpoint/2010/main" val="16234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25"/>
            <a:ext cx="8154988" cy="94724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https://dnr.nebraska.gov/Lower-Platte-Missouri-Tributaries-Groundwater-Model</a:t>
            </a:r>
            <a:endParaRPr lang="en-US" dirty="0" smtClean="0"/>
          </a:p>
          <a:p>
            <a:endParaRPr lang="en-US" dirty="0" smtClean="0"/>
          </a:p>
        </p:txBody>
      </p:sp>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smtClean="0">
                <a:solidFill>
                  <a:schemeClr val="bg1"/>
                </a:solidFill>
                <a:latin typeface="+mj-lt"/>
              </a:rPr>
              <a:t>Where Can I Get the LPMT Model?</a:t>
            </a:r>
            <a:endParaRPr lang="en-US" sz="400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9240" y="2709848"/>
            <a:ext cx="6257386" cy="3914539"/>
          </a:xfrm>
          <a:prstGeom prst="rect">
            <a:avLst/>
          </a:prstGeom>
        </p:spPr>
      </p:pic>
    </p:spTree>
    <p:extLst>
      <p:ext uri="{BB962C8B-B14F-4D97-AF65-F5344CB8AC3E}">
        <p14:creationId xmlns:p14="http://schemas.microsoft.com/office/powerpoint/2010/main" val="245374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fontScale="92500" lnSpcReduction="10000"/>
          </a:bodyPr>
          <a:lstStyle/>
          <a:p>
            <a:r>
              <a:rPr lang="en-US" dirty="0" smtClean="0"/>
              <a:t>Philip Paitz</a:t>
            </a:r>
          </a:p>
          <a:p>
            <a:r>
              <a:rPr lang="en-US" dirty="0" smtClean="0"/>
              <a:t>Water Planning IWM Analyst</a:t>
            </a:r>
          </a:p>
          <a:p>
            <a:r>
              <a:rPr lang="en-US" dirty="0"/>
              <a:t>p</a:t>
            </a:r>
            <a:r>
              <a:rPr lang="en-US" dirty="0" smtClean="0"/>
              <a:t>hilip.paitz@nebraska.gov</a:t>
            </a:r>
            <a:endParaRPr lang="en-US" dirty="0"/>
          </a:p>
        </p:txBody>
      </p:sp>
    </p:spTree>
    <p:extLst>
      <p:ext uri="{BB962C8B-B14F-4D97-AF65-F5344CB8AC3E}">
        <p14:creationId xmlns:p14="http://schemas.microsoft.com/office/powerpoint/2010/main" val="2204220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smtClean="0"/>
              <a:t>SUSTAIN and the Lower Platte Missouri Tributaries Model </a:t>
            </a:r>
          </a:p>
        </p:txBody>
      </p:sp>
      <p:sp>
        <p:nvSpPr>
          <p:cNvPr id="12" name="Text Placeholder 11"/>
          <p:cNvSpPr>
            <a:spLocks noGrp="1"/>
          </p:cNvSpPr>
          <p:nvPr>
            <p:ph type="body" sz="quarter" idx="14"/>
          </p:nvPr>
        </p:nvSpPr>
        <p:spPr/>
        <p:txBody>
          <a:bodyPr/>
          <a:lstStyle/>
          <a:p>
            <a:r>
              <a:rPr lang="en-US" dirty="0" smtClean="0"/>
              <a:t>NRD Spring Water Conference</a:t>
            </a:r>
          </a:p>
          <a:p>
            <a:r>
              <a:rPr lang="en-US" dirty="0" smtClean="0"/>
              <a:t>March 4, 2019</a:t>
            </a:r>
            <a:endParaRPr lang="en-US" dirty="0"/>
          </a:p>
        </p:txBody>
      </p:sp>
      <p:sp>
        <p:nvSpPr>
          <p:cNvPr id="13" name="Text Placeholder 12"/>
          <p:cNvSpPr>
            <a:spLocks noGrp="1"/>
          </p:cNvSpPr>
          <p:nvPr>
            <p:ph type="body" sz="quarter" idx="15"/>
          </p:nvPr>
        </p:nvSpPr>
        <p:spPr/>
        <p:txBody>
          <a:bodyPr/>
          <a:lstStyle/>
          <a:p>
            <a:r>
              <a:rPr lang="en-US" dirty="0" err="1" smtClean="0"/>
              <a:t>Margeaux</a:t>
            </a:r>
            <a:r>
              <a:rPr lang="en-US" dirty="0" smtClean="0"/>
              <a:t> Carter</a:t>
            </a:r>
          </a:p>
          <a:p>
            <a:r>
              <a:rPr lang="en-US" dirty="0" smtClean="0"/>
              <a:t>Water Planning IWM </a:t>
            </a:r>
            <a:r>
              <a:rPr lang="en-US" sz="2682" dirty="0" smtClean="0"/>
              <a:t>Specialist</a:t>
            </a:r>
            <a:endParaRPr lang="en-US" sz="2682" dirty="0"/>
          </a:p>
        </p:txBody>
      </p:sp>
    </p:spTree>
    <p:extLst>
      <p:ext uri="{BB962C8B-B14F-4D97-AF65-F5344CB8AC3E}">
        <p14:creationId xmlns:p14="http://schemas.microsoft.com/office/powerpoint/2010/main" val="1692272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 A Water Management Tool</a:t>
            </a:r>
            <a:endParaRPr lang="en-US" dirty="0"/>
          </a:p>
        </p:txBody>
      </p:sp>
      <p:sp>
        <p:nvSpPr>
          <p:cNvPr id="3" name="Content Placeholder 2"/>
          <p:cNvSpPr>
            <a:spLocks noGrp="1"/>
          </p:cNvSpPr>
          <p:nvPr>
            <p:ph idx="1"/>
          </p:nvPr>
        </p:nvSpPr>
        <p:spPr>
          <a:xfrm>
            <a:off x="457200" y="1600200"/>
            <a:ext cx="8057693" cy="4876800"/>
          </a:xfrm>
        </p:spPr>
        <p:txBody>
          <a:bodyPr>
            <a:normAutofit/>
          </a:bodyPr>
          <a:lstStyle/>
          <a:p>
            <a:pPr marL="0" indent="0">
              <a:buNone/>
            </a:pPr>
            <a:r>
              <a:rPr lang="en-US" dirty="0"/>
              <a:t>Software tool developed by </a:t>
            </a:r>
            <a:r>
              <a:rPr lang="en-US" dirty="0" err="1"/>
              <a:t>NeDNR</a:t>
            </a:r>
            <a:r>
              <a:rPr lang="en-US" dirty="0"/>
              <a:t> for NRDs and water </a:t>
            </a:r>
            <a:r>
              <a:rPr lang="en-US" dirty="0" smtClean="0"/>
              <a:t>managers</a:t>
            </a:r>
          </a:p>
          <a:p>
            <a:pPr marL="285750" indent="-285750"/>
            <a:r>
              <a:rPr lang="en-US" dirty="0" smtClean="0"/>
              <a:t>Improve </a:t>
            </a:r>
            <a:r>
              <a:rPr lang="en-US" dirty="0"/>
              <a:t>access to</a:t>
            </a:r>
          </a:p>
          <a:p>
            <a:pPr marL="742950" lvl="1" indent="-285750"/>
            <a:r>
              <a:rPr lang="en-US" dirty="0"/>
              <a:t>Regional historical water use data</a:t>
            </a:r>
          </a:p>
          <a:p>
            <a:pPr marL="742950" lvl="1" indent="-285750"/>
            <a:r>
              <a:rPr lang="en-US" dirty="0" err="1"/>
              <a:t>NeDNR’s</a:t>
            </a:r>
            <a:r>
              <a:rPr lang="en-US" dirty="0"/>
              <a:t> hydrologic model outputs</a:t>
            </a:r>
          </a:p>
          <a:p>
            <a:pPr marL="285750" indent="-285750"/>
            <a:r>
              <a:rPr lang="en-US" dirty="0"/>
              <a:t>Increase transparency of </a:t>
            </a:r>
            <a:r>
              <a:rPr lang="en-US" dirty="0" err="1"/>
              <a:t>NeDNR’s</a:t>
            </a:r>
            <a:r>
              <a:rPr lang="en-US" dirty="0"/>
              <a:t> </a:t>
            </a:r>
          </a:p>
          <a:p>
            <a:pPr marL="742950" lvl="1" indent="-285750"/>
            <a:r>
              <a:rPr lang="en-US" dirty="0"/>
              <a:t>Hydrologic modeling process</a:t>
            </a:r>
          </a:p>
          <a:p>
            <a:pPr marL="742950" lvl="1" indent="-285750"/>
            <a:r>
              <a:rPr lang="en-US" dirty="0"/>
              <a:t>Water management project evaluation methods</a:t>
            </a:r>
          </a:p>
          <a:p>
            <a:r>
              <a:rPr lang="en-US" dirty="0"/>
              <a:t>Increase understanding of </a:t>
            </a:r>
          </a:p>
          <a:p>
            <a:pPr lvl="1"/>
            <a:r>
              <a:rPr lang="en-US" dirty="0"/>
              <a:t>Changing water use patterns</a:t>
            </a:r>
          </a:p>
          <a:p>
            <a:pPr lvl="1"/>
            <a:r>
              <a:rPr lang="en-US" dirty="0"/>
              <a:t>Impacts of water use on regional hydrologic systems</a:t>
            </a:r>
          </a:p>
        </p:txBody>
      </p:sp>
    </p:spTree>
    <p:extLst>
      <p:ext uri="{BB962C8B-B14F-4D97-AF65-F5344CB8AC3E}">
        <p14:creationId xmlns:p14="http://schemas.microsoft.com/office/powerpoint/2010/main" val="2738497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 A Water Management Tool</a:t>
            </a:r>
            <a:endParaRPr lang="en-US" dirty="0"/>
          </a:p>
        </p:txBody>
      </p:sp>
      <p:sp>
        <p:nvSpPr>
          <p:cNvPr id="3" name="Content Placeholder 2"/>
          <p:cNvSpPr>
            <a:spLocks noGrp="1"/>
          </p:cNvSpPr>
          <p:nvPr>
            <p:ph idx="1"/>
          </p:nvPr>
        </p:nvSpPr>
        <p:spPr>
          <a:xfrm>
            <a:off x="457200" y="1600200"/>
            <a:ext cx="8057693" cy="4876800"/>
          </a:xfrm>
        </p:spPr>
        <p:txBody>
          <a:bodyPr>
            <a:normAutofit/>
          </a:bodyPr>
          <a:lstStyle/>
          <a:p>
            <a:pPr marL="0" indent="0" algn="ctr">
              <a:buNone/>
            </a:pPr>
            <a:r>
              <a:rPr lang="en-US" dirty="0"/>
              <a:t>A graphical user interface which allows </a:t>
            </a:r>
            <a:r>
              <a:rPr lang="en-US" dirty="0" smtClean="0"/>
              <a:t>NRDs to:</a:t>
            </a:r>
            <a:endParaRPr lang="en-US" dirty="0"/>
          </a:p>
          <a:p>
            <a:pPr lvl="0"/>
            <a:r>
              <a:rPr lang="en-US" dirty="0"/>
              <a:t>Access </a:t>
            </a:r>
            <a:r>
              <a:rPr lang="en-US" dirty="0" err="1"/>
              <a:t>NeDNR</a:t>
            </a:r>
            <a:r>
              <a:rPr lang="en-US" dirty="0"/>
              <a:t> data</a:t>
            </a:r>
          </a:p>
          <a:p>
            <a:pPr lvl="0"/>
            <a:r>
              <a:rPr lang="en-US" dirty="0"/>
              <a:t>View groundwater model inputs</a:t>
            </a:r>
          </a:p>
          <a:p>
            <a:pPr lvl="0"/>
            <a:r>
              <a:rPr lang="en-US" dirty="0"/>
              <a:t>Evaluate water management scenarios</a:t>
            </a:r>
          </a:p>
          <a:p>
            <a:pPr lvl="0"/>
            <a:r>
              <a:rPr lang="en-US" dirty="0"/>
              <a:t>Run </a:t>
            </a:r>
            <a:r>
              <a:rPr lang="en-US" dirty="0" err="1"/>
              <a:t>NeDNR</a:t>
            </a:r>
            <a:r>
              <a:rPr lang="en-US" dirty="0"/>
              <a:t> groundwater </a:t>
            </a:r>
            <a:r>
              <a:rPr lang="en-US" dirty="0" smtClean="0"/>
              <a:t>models</a:t>
            </a:r>
            <a:endParaRPr lang="en-US" dirty="0"/>
          </a:p>
          <a:p>
            <a:pPr lvl="0"/>
            <a:r>
              <a:rPr lang="en-US" dirty="0"/>
              <a:t>Customize graphs </a:t>
            </a:r>
          </a:p>
          <a:p>
            <a:pPr lvl="0"/>
            <a:r>
              <a:rPr lang="en-US" dirty="0"/>
              <a:t>Export data</a:t>
            </a:r>
          </a:p>
          <a:p>
            <a:endParaRPr lang="en-US" dirty="0"/>
          </a:p>
        </p:txBody>
      </p:sp>
    </p:spTree>
    <p:extLst>
      <p:ext uri="{BB962C8B-B14F-4D97-AF65-F5344CB8AC3E}">
        <p14:creationId xmlns:p14="http://schemas.microsoft.com/office/powerpoint/2010/main" val="2026460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 A Water Management Tool</a:t>
            </a:r>
            <a:endParaRPr lang="en-US" dirty="0"/>
          </a:p>
        </p:txBody>
      </p:sp>
      <p:sp>
        <p:nvSpPr>
          <p:cNvPr id="3" name="Content Placeholder 2"/>
          <p:cNvSpPr>
            <a:spLocks noGrp="1"/>
          </p:cNvSpPr>
          <p:nvPr>
            <p:ph idx="1"/>
          </p:nvPr>
        </p:nvSpPr>
        <p:spPr>
          <a:xfrm>
            <a:off x="457200" y="1600200"/>
            <a:ext cx="8057693" cy="4876800"/>
          </a:xfrm>
        </p:spPr>
        <p:txBody>
          <a:bodyPr>
            <a:normAutofit/>
          </a:bodyPr>
          <a:lstStyle/>
          <a:p>
            <a:r>
              <a:rPr lang="en-US" dirty="0"/>
              <a:t>Access water use data</a:t>
            </a:r>
          </a:p>
          <a:p>
            <a:pPr lvl="1"/>
            <a:r>
              <a:rPr lang="en-US" dirty="0"/>
              <a:t>model-wide </a:t>
            </a:r>
            <a:r>
              <a:rPr lang="en-US" dirty="0" smtClean="0"/>
              <a:t>data</a:t>
            </a:r>
          </a:p>
          <a:p>
            <a:pPr lvl="2"/>
            <a:r>
              <a:rPr lang="en-US" dirty="0" smtClean="0"/>
              <a:t>UNW  and LPMT models</a:t>
            </a:r>
          </a:p>
          <a:p>
            <a:pPr lvl="2"/>
            <a:r>
              <a:rPr lang="en-US" dirty="0" smtClean="0"/>
              <a:t>1960 - 2010</a:t>
            </a:r>
          </a:p>
          <a:p>
            <a:pPr lvl="2"/>
            <a:r>
              <a:rPr lang="en-US" dirty="0" smtClean="0"/>
              <a:t>Includes water use reporting meter data</a:t>
            </a:r>
          </a:p>
          <a:p>
            <a:pPr lvl="1"/>
            <a:r>
              <a:rPr lang="en-US" dirty="0" smtClean="0"/>
              <a:t>easily </a:t>
            </a:r>
            <a:r>
              <a:rPr lang="en-US" dirty="0"/>
              <a:t>process and display data for education/outreach </a:t>
            </a:r>
          </a:p>
          <a:p>
            <a:pPr lvl="1"/>
            <a:r>
              <a:rPr lang="en-US" dirty="0"/>
              <a:t>export data for more options</a:t>
            </a:r>
          </a:p>
          <a:p>
            <a:r>
              <a:rPr lang="en-US" dirty="0"/>
              <a:t>Evaluate water management projects</a:t>
            </a:r>
          </a:p>
          <a:p>
            <a:pPr lvl="1"/>
            <a:r>
              <a:rPr lang="en-US" dirty="0"/>
              <a:t>Estimate likely to be similar </a:t>
            </a:r>
            <a:r>
              <a:rPr lang="en-US" dirty="0" err="1"/>
              <a:t>NeDNR’s</a:t>
            </a:r>
            <a:r>
              <a:rPr lang="en-US" dirty="0"/>
              <a:t> official evaluation</a:t>
            </a:r>
          </a:p>
          <a:p>
            <a:pPr lvl="1"/>
            <a:r>
              <a:rPr lang="en-US" dirty="0"/>
              <a:t>Good for tuning project proposal</a:t>
            </a:r>
          </a:p>
          <a:p>
            <a:pPr lvl="1"/>
            <a:r>
              <a:rPr lang="en-US" dirty="0" err="1"/>
              <a:t>NeDNR</a:t>
            </a:r>
            <a:r>
              <a:rPr lang="en-US" dirty="0"/>
              <a:t> support in </a:t>
            </a:r>
            <a:r>
              <a:rPr lang="en-US" dirty="0" smtClean="0"/>
              <a:t>development</a:t>
            </a:r>
            <a:endParaRPr lang="en-US" dirty="0"/>
          </a:p>
        </p:txBody>
      </p:sp>
    </p:spTree>
    <p:extLst>
      <p:ext uri="{BB962C8B-B14F-4D97-AF65-F5344CB8AC3E}">
        <p14:creationId xmlns:p14="http://schemas.microsoft.com/office/powerpoint/2010/main" val="511343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77914" y="446224"/>
            <a:ext cx="5085619" cy="4075709"/>
          </a:xfrm>
          <a:prstGeom prst="rect">
            <a:avLst/>
          </a:prstGeom>
        </p:spPr>
      </p:pic>
      <p:pic>
        <p:nvPicPr>
          <p:cNvPr id="5" name="Picture 4"/>
          <p:cNvPicPr>
            <a:picLocks noChangeAspect="1"/>
          </p:cNvPicPr>
          <p:nvPr/>
        </p:nvPicPr>
        <p:blipFill>
          <a:blip r:embed="rId3"/>
          <a:stretch>
            <a:fillRect/>
          </a:stretch>
        </p:blipFill>
        <p:spPr>
          <a:xfrm>
            <a:off x="365760" y="2058706"/>
            <a:ext cx="4535424" cy="4744429"/>
          </a:xfrm>
          <a:prstGeom prst="rect">
            <a:avLst/>
          </a:prstGeom>
        </p:spPr>
      </p:pic>
      <p:sp>
        <p:nvSpPr>
          <p:cNvPr id="8" name="Content Placeholder 2"/>
          <p:cNvSpPr>
            <a:spLocks noGrp="1"/>
          </p:cNvSpPr>
          <p:nvPr>
            <p:ph idx="1"/>
          </p:nvPr>
        </p:nvSpPr>
        <p:spPr>
          <a:xfrm>
            <a:off x="888797" y="1009498"/>
            <a:ext cx="2673705" cy="894934"/>
          </a:xfrm>
        </p:spPr>
        <p:txBody>
          <a:bodyPr>
            <a:normAutofit/>
          </a:bodyPr>
          <a:lstStyle/>
          <a:p>
            <a:pPr marL="0" indent="0">
              <a:buNone/>
            </a:pPr>
            <a:r>
              <a:rPr lang="en-US" dirty="0" smtClean="0"/>
              <a:t>LPMT Model</a:t>
            </a:r>
            <a:endParaRPr lang="en-US" dirty="0"/>
          </a:p>
        </p:txBody>
      </p:sp>
      <p:sp>
        <p:nvSpPr>
          <p:cNvPr id="10" name="Content Placeholder 2"/>
          <p:cNvSpPr txBox="1">
            <a:spLocks/>
          </p:cNvSpPr>
          <p:nvPr/>
        </p:nvSpPr>
        <p:spPr>
          <a:xfrm>
            <a:off x="5680862" y="4737202"/>
            <a:ext cx="2602992" cy="79308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smtClean="0"/>
              <a:t>UNW Model</a:t>
            </a:r>
            <a:endParaRPr lang="en-US" dirty="0"/>
          </a:p>
        </p:txBody>
      </p:sp>
    </p:spTree>
    <p:extLst>
      <p:ext uri="{BB962C8B-B14F-4D97-AF65-F5344CB8AC3E}">
        <p14:creationId xmlns:p14="http://schemas.microsoft.com/office/powerpoint/2010/main" val="332542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1130"/>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Three HDR reports from 2012, 2013, and 2014 provided the basis for the development of the model</a:t>
            </a:r>
          </a:p>
          <a:p>
            <a:r>
              <a:rPr lang="en-US" dirty="0"/>
              <a:t>Initial model work started in July of 2014.  Model development was contracted out to HDR</a:t>
            </a:r>
          </a:p>
          <a:p>
            <a:r>
              <a:rPr lang="en-US" dirty="0"/>
              <a:t>First version of the model was finished late 2016 and was reviewed by Olsson Associates.  Revisions requested included separating the evapotranspiration from the watershed model to an EVT package, incorporating pilot points, and </a:t>
            </a:r>
            <a:r>
              <a:rPr lang="en-US" dirty="0" err="1" smtClean="0"/>
              <a:t>modifing</a:t>
            </a:r>
            <a:r>
              <a:rPr lang="en-US" dirty="0" smtClean="0"/>
              <a:t> </a:t>
            </a:r>
            <a:r>
              <a:rPr lang="en-US" dirty="0"/>
              <a:t>the zonation constraints</a:t>
            </a:r>
          </a:p>
          <a:p>
            <a:r>
              <a:rPr lang="en-US" dirty="0"/>
              <a:t>Final model incorporating revisions from the review was finished December of 2018</a:t>
            </a:r>
          </a:p>
        </p:txBody>
      </p:sp>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smtClean="0">
                <a:solidFill>
                  <a:schemeClr val="bg1"/>
                </a:solidFill>
                <a:latin typeface="+mj-lt"/>
              </a:rPr>
              <a:t>LPMT Model Construction Timeline</a:t>
            </a:r>
            <a:endParaRPr lang="en-US" sz="4000" dirty="0">
              <a:solidFill>
                <a:schemeClr val="bg1"/>
              </a:solidFill>
              <a:latin typeface="+mj-lt"/>
            </a:endParaRPr>
          </a:p>
        </p:txBody>
      </p:sp>
    </p:spTree>
    <p:extLst>
      <p:ext uri="{BB962C8B-B14F-4D97-AF65-F5344CB8AC3E}">
        <p14:creationId xmlns:p14="http://schemas.microsoft.com/office/powerpoint/2010/main" val="244862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9144"/>
            <a:ext cx="8154988" cy="4596221"/>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Layers</a:t>
            </a:r>
          </a:p>
          <a:p>
            <a:pPr lvl="1"/>
            <a:r>
              <a:rPr lang="en-US" dirty="0" smtClean="0"/>
              <a:t>Model contains two layers where Layer 1 represents the principle aquifer and Layer 2 represents various bedrock aquifer units</a:t>
            </a:r>
          </a:p>
          <a:p>
            <a:r>
              <a:rPr lang="en-US" dirty="0" smtClean="0"/>
              <a:t>Grid</a:t>
            </a:r>
          </a:p>
          <a:p>
            <a:pPr lvl="1"/>
            <a:r>
              <a:rPr lang="en-US" dirty="0" smtClean="0"/>
              <a:t>Consists of 350 Rows and 282 Columns </a:t>
            </a:r>
            <a:endParaRPr lang="en-US" dirty="0">
              <a:solidFill>
                <a:srgbClr val="FF0000"/>
              </a:solidFill>
            </a:endParaRPr>
          </a:p>
          <a:p>
            <a:pPr lvl="1"/>
            <a:r>
              <a:rPr lang="en-US" dirty="0" smtClean="0">
                <a:solidFill>
                  <a:schemeClr val="bg1"/>
                </a:solidFill>
              </a:rPr>
              <a:t>½ Mile by ½ Mile cells</a:t>
            </a:r>
          </a:p>
          <a:p>
            <a:pPr lvl="1"/>
            <a:r>
              <a:rPr lang="en-US" dirty="0" smtClean="0"/>
              <a:t>64,347 active cells in Layer 1</a:t>
            </a:r>
          </a:p>
          <a:p>
            <a:pPr lvl="1"/>
            <a:r>
              <a:rPr lang="en-US" dirty="0" smtClean="0"/>
              <a:t>69,168 active cells in Layer 2 </a:t>
            </a:r>
          </a:p>
          <a:p>
            <a:r>
              <a:rPr lang="en-US" dirty="0" smtClean="0"/>
              <a:t>Stress Periods – January 1960 through December 2013</a:t>
            </a:r>
          </a:p>
          <a:p>
            <a:pPr lvl="1"/>
            <a:r>
              <a:rPr lang="en-US" dirty="0" smtClean="0"/>
              <a:t>1 Steady State, 26 Transient Annual, 336 Transient Monthly</a:t>
            </a:r>
          </a:p>
          <a:p>
            <a:r>
              <a:rPr lang="en-US" dirty="0" smtClean="0"/>
              <a:t>Packages</a:t>
            </a:r>
          </a:p>
          <a:p>
            <a:pPr lvl="1"/>
            <a:r>
              <a:rPr lang="en-US" dirty="0" smtClean="0"/>
              <a:t>Well, Recharge, Stream Flow Routing, River, and Evapotranspiration</a:t>
            </a:r>
            <a:endParaRPr lang="en-US" dirty="0"/>
          </a:p>
        </p:txBody>
      </p:sp>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a:solidFill>
                  <a:schemeClr val="bg1"/>
                </a:solidFill>
              </a:rPr>
              <a:t>LPMT Model Construction </a:t>
            </a:r>
            <a:r>
              <a:rPr lang="en-US" sz="4000" dirty="0" smtClean="0">
                <a:solidFill>
                  <a:schemeClr val="bg1"/>
                </a:solidFill>
              </a:rPr>
              <a:t>Domain and Boundaries</a:t>
            </a:r>
            <a:endParaRPr lang="en-US" sz="4000" dirty="0">
              <a:solidFill>
                <a:schemeClr val="bg1"/>
              </a:solidFill>
            </a:endParaRPr>
          </a:p>
        </p:txBody>
      </p:sp>
    </p:spTree>
    <p:extLst>
      <p:ext uri="{BB962C8B-B14F-4D97-AF65-F5344CB8AC3E}">
        <p14:creationId xmlns:p14="http://schemas.microsoft.com/office/powerpoint/2010/main" val="5559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a:solidFill>
                  <a:schemeClr val="bg1"/>
                </a:solidFill>
              </a:rPr>
              <a:t>LPMT Model Construction </a:t>
            </a:r>
            <a:r>
              <a:rPr lang="en-US" sz="4000" dirty="0" smtClean="0">
                <a:solidFill>
                  <a:schemeClr val="bg1"/>
                </a:solidFill>
              </a:rPr>
              <a:t>Domain and Boundaries</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335" y="1736782"/>
            <a:ext cx="3649111" cy="49831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69448" y="1736782"/>
            <a:ext cx="3663604" cy="4983196"/>
          </a:xfrm>
          <a:prstGeom prst="rect">
            <a:avLst/>
          </a:prstGeom>
        </p:spPr>
      </p:pic>
    </p:spTree>
    <p:extLst>
      <p:ext uri="{BB962C8B-B14F-4D97-AF65-F5344CB8AC3E}">
        <p14:creationId xmlns:p14="http://schemas.microsoft.com/office/powerpoint/2010/main" val="7695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Streams</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Represented internally by the Stream Flow </a:t>
            </a:r>
            <a:r>
              <a:rPr lang="en-US" dirty="0"/>
              <a:t>R</a:t>
            </a:r>
            <a:r>
              <a:rPr lang="en-US" dirty="0" smtClean="0"/>
              <a:t>outing Package (SFR)</a:t>
            </a:r>
          </a:p>
          <a:p>
            <a:r>
              <a:rPr lang="en-US" dirty="0" smtClean="0"/>
              <a:t>Cells containing perennial streams were selected to be stream cells</a:t>
            </a:r>
          </a:p>
          <a:p>
            <a:r>
              <a:rPr lang="en-US" dirty="0" err="1" smtClean="0"/>
              <a:t>Baseflow</a:t>
            </a:r>
            <a:r>
              <a:rPr lang="en-US" dirty="0" smtClean="0"/>
              <a:t> of streams entering the model domain were calculated at gaging stations to aid water budget</a:t>
            </a:r>
          </a:p>
          <a:p>
            <a:r>
              <a:rPr lang="en-US" dirty="0" smtClean="0"/>
              <a:t>SFR allows for stream drying</a:t>
            </a:r>
            <a:r>
              <a:rPr lang="en-US" dirty="0"/>
              <a:t> </a:t>
            </a:r>
            <a:r>
              <a:rPr lang="en-US" dirty="0" smtClean="0"/>
              <a:t>and rewetting as well as creating a water budget term for calculating aquifer/stream exchange</a:t>
            </a:r>
          </a:p>
          <a:p>
            <a:endParaRPr lang="en-US" dirty="0"/>
          </a:p>
        </p:txBody>
      </p:sp>
    </p:spTree>
    <p:extLst>
      <p:ext uri="{BB962C8B-B14F-4D97-AF65-F5344CB8AC3E}">
        <p14:creationId xmlns:p14="http://schemas.microsoft.com/office/powerpoint/2010/main" val="28546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Streams</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2358" y="455252"/>
            <a:ext cx="4629544" cy="6322065"/>
          </a:xfrm>
          <a:prstGeom prst="rect">
            <a:avLst/>
          </a:prstGeom>
        </p:spPr>
      </p:pic>
    </p:spTree>
    <p:extLst>
      <p:ext uri="{BB962C8B-B14F-4D97-AF65-F5344CB8AC3E}">
        <p14:creationId xmlns:p14="http://schemas.microsoft.com/office/powerpoint/2010/main" val="3892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rPr>
              <a:t>Watershed Model Outputs</a:t>
            </a:r>
            <a:endParaRPr lang="en-US" sz="4000" dirty="0">
              <a:solidFill>
                <a:schemeClr val="bg1"/>
              </a:solidFill>
            </a:endParaRPr>
          </a:p>
        </p:txBody>
      </p:sp>
      <p:sp>
        <p:nvSpPr>
          <p:cNvPr id="4" name="Content Placeholder 4"/>
          <p:cNvSpPr txBox="1">
            <a:spLocks/>
          </p:cNvSpPr>
          <p:nvPr/>
        </p:nvSpPr>
        <p:spPr>
          <a:xfrm>
            <a:off x="820335" y="1919144"/>
            <a:ext cx="8154988" cy="4596221"/>
          </a:xfrm>
          <a:prstGeom prst="rect">
            <a:avLst/>
          </a:prstGeom>
        </p:spPr>
        <p:txBody>
          <a:bodyPr>
            <a:normAutofit lnSpcReduction="10000"/>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Four major components to the Watershed Model</a:t>
            </a:r>
          </a:p>
          <a:p>
            <a:r>
              <a:rPr lang="en-US" dirty="0" smtClean="0"/>
              <a:t>Climate model</a:t>
            </a:r>
          </a:p>
          <a:p>
            <a:pPr lvl="1"/>
            <a:r>
              <a:rPr lang="en-US" dirty="0" smtClean="0"/>
              <a:t>Uses precipitation, temperature, and reference ET to generate inputs for the regionalized </a:t>
            </a:r>
            <a:r>
              <a:rPr lang="en-US" dirty="0"/>
              <a:t>s</a:t>
            </a:r>
            <a:r>
              <a:rPr lang="en-US" dirty="0" smtClean="0"/>
              <a:t>oil </a:t>
            </a:r>
            <a:r>
              <a:rPr lang="en-US" dirty="0"/>
              <a:t>w</a:t>
            </a:r>
            <a:r>
              <a:rPr lang="en-US" dirty="0" smtClean="0"/>
              <a:t>ater </a:t>
            </a:r>
            <a:r>
              <a:rPr lang="en-US" dirty="0"/>
              <a:t>b</a:t>
            </a:r>
            <a:r>
              <a:rPr lang="en-US" dirty="0" smtClean="0"/>
              <a:t>alance </a:t>
            </a:r>
            <a:r>
              <a:rPr lang="en-US" dirty="0"/>
              <a:t>m</a:t>
            </a:r>
            <a:r>
              <a:rPr lang="en-US" dirty="0" smtClean="0"/>
              <a:t>odel</a:t>
            </a:r>
          </a:p>
          <a:p>
            <a:r>
              <a:rPr lang="en-US" dirty="0" smtClean="0"/>
              <a:t>Soil water balance model – CROPSIM</a:t>
            </a:r>
          </a:p>
          <a:p>
            <a:pPr lvl="1"/>
            <a:r>
              <a:rPr lang="en-US" dirty="0" smtClean="0"/>
              <a:t>Uses climate model data, soil data, and cropping information to generate the net irrigation requirement</a:t>
            </a:r>
          </a:p>
          <a:p>
            <a:r>
              <a:rPr lang="en-US" dirty="0" smtClean="0"/>
              <a:t>Spatial and temporal distribution of CROPSIM results</a:t>
            </a:r>
          </a:p>
          <a:p>
            <a:r>
              <a:rPr lang="en-US" dirty="0" smtClean="0"/>
              <a:t>Regionalized soil water </a:t>
            </a:r>
            <a:r>
              <a:rPr lang="en-US" dirty="0"/>
              <a:t>b</a:t>
            </a:r>
            <a:r>
              <a:rPr lang="en-US" dirty="0" smtClean="0"/>
              <a:t>alance model</a:t>
            </a:r>
          </a:p>
          <a:p>
            <a:pPr lvl="1"/>
            <a:r>
              <a:rPr lang="en-US" dirty="0" smtClean="0"/>
              <a:t>Develops recharge and pumping estimates based on CROPSIM results</a:t>
            </a:r>
          </a:p>
          <a:p>
            <a:r>
              <a:rPr lang="en-US" dirty="0" smtClean="0"/>
              <a:t>Output Well and Recharge packages for the groundwater model</a:t>
            </a:r>
          </a:p>
        </p:txBody>
      </p:sp>
    </p:spTree>
    <p:extLst>
      <p:ext uri="{BB962C8B-B14F-4D97-AF65-F5344CB8AC3E}">
        <p14:creationId xmlns:p14="http://schemas.microsoft.com/office/powerpoint/2010/main" val="391691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DNR Branding">
      <a:dk1>
        <a:sysClr val="windowText" lastClr="000000"/>
      </a:dk1>
      <a:lt1>
        <a:sysClr val="window" lastClr="FFFFFF"/>
      </a:lt1>
      <a:dk2>
        <a:srgbClr val="00607F"/>
      </a:dk2>
      <a:lt2>
        <a:srgbClr val="B9C8D3"/>
      </a:lt2>
      <a:accent1>
        <a:srgbClr val="BABF33"/>
      </a:accent1>
      <a:accent2>
        <a:srgbClr val="FFC843"/>
      </a:accent2>
      <a:accent3>
        <a:srgbClr val="4D4D4F"/>
      </a:accent3>
      <a:accent4>
        <a:srgbClr val="BB1F53"/>
      </a:accent4>
      <a:accent5>
        <a:srgbClr val="DCE08C"/>
      </a:accent5>
      <a:accent6>
        <a:srgbClr val="FFE49F"/>
      </a:accent6>
      <a:hlink>
        <a:srgbClr val="003748"/>
      </a:hlink>
      <a:folHlink>
        <a:srgbClr val="009E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DNR_PPT_dark_Template</Template>
  <TotalTime>2472</TotalTime>
  <Words>1178</Words>
  <Application>Microsoft Office PowerPoint</Application>
  <PresentationFormat>On-screen Show (4:3)</PresentationFormat>
  <Paragraphs>166</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 New</vt:lpstr>
      <vt:lpstr>Wingdings</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 A Water Management Tool</vt:lpstr>
      <vt:lpstr>SUSTAIN: A Water Management Tool</vt:lpstr>
      <vt:lpstr>SUSTAIN: A Water Management Tool</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Flaute</dc:creator>
  <cp:lastModifiedBy>Eckles, Beth</cp:lastModifiedBy>
  <cp:revision>100</cp:revision>
  <dcterms:created xsi:type="dcterms:W3CDTF">2019-02-08T16:53:24Z</dcterms:created>
  <dcterms:modified xsi:type="dcterms:W3CDTF">2019-03-05T22:47:25Z</dcterms:modified>
</cp:coreProperties>
</file>