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handoutMasterIdLst>
    <p:handoutMasterId r:id="rId20"/>
  </p:handoutMasterIdLst>
  <p:sldIdLst>
    <p:sldId id="309" r:id="rId2"/>
    <p:sldId id="311" r:id="rId3"/>
    <p:sldId id="323" r:id="rId4"/>
    <p:sldId id="325" r:id="rId5"/>
    <p:sldId id="326" r:id="rId6"/>
    <p:sldId id="331" r:id="rId7"/>
    <p:sldId id="327" r:id="rId8"/>
    <p:sldId id="329" r:id="rId9"/>
    <p:sldId id="330" r:id="rId10"/>
    <p:sldId id="328" r:id="rId11"/>
    <p:sldId id="324" r:id="rId12"/>
    <p:sldId id="332" r:id="rId13"/>
    <p:sldId id="318" r:id="rId14"/>
    <p:sldId id="319" r:id="rId15"/>
    <p:sldId id="320" r:id="rId16"/>
    <p:sldId id="321" r:id="rId17"/>
    <p:sldId id="322" r:id="rId18"/>
    <p:sldId id="308"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ol Flaute" initials="CJMF" lastIdx="0" clrIdx="0">
    <p:extLst>
      <p:ext uri="{19B8F6BF-5375-455C-9EA6-DF929625EA0E}">
        <p15:presenceInfo xmlns:p15="http://schemas.microsoft.com/office/powerpoint/2012/main" userId="Carol Flaut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07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35" autoAdjust="0"/>
    <p:restoredTop sz="94660"/>
  </p:normalViewPr>
  <p:slideViewPr>
    <p:cSldViewPr snapToGrid="0" snapToObjects="1">
      <p:cViewPr varScale="1">
        <p:scale>
          <a:sx n="111" d="100"/>
          <a:sy n="111" d="100"/>
        </p:scale>
        <p:origin x="1518" y="114"/>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85" d="100"/>
          <a:sy n="85" d="100"/>
        </p:scale>
        <p:origin x="295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C1725E7-9446-4F15-9667-F08EFEBD8B0C}" type="datetimeFigureOut">
              <a:rPr lang="en-US" smtClean="0"/>
              <a:t>3/5/2019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5699DBF-BD5F-43F1-B18C-BC0087960BF8}" type="slidenum">
              <a:rPr lang="en-US" smtClean="0"/>
              <a:t>‹#›</a:t>
            </a:fld>
            <a:endParaRPr lang="en-US"/>
          </a:p>
        </p:txBody>
      </p:sp>
    </p:spTree>
    <p:extLst>
      <p:ext uri="{BB962C8B-B14F-4D97-AF65-F5344CB8AC3E}">
        <p14:creationId xmlns:p14="http://schemas.microsoft.com/office/powerpoint/2010/main" val="190257806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p:cNvSpPr/>
          <p:nvPr userDrawn="1"/>
        </p:nvSpPr>
        <p:spPr>
          <a:xfrm>
            <a:off x="589661" y="982766"/>
            <a:ext cx="7998862" cy="3956703"/>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0"/>
          <p:cNvSpPr>
            <a:spLocks noGrp="1"/>
          </p:cNvSpPr>
          <p:nvPr>
            <p:ph type="body" sz="quarter" idx="12" hasCustomPrompt="1"/>
          </p:nvPr>
        </p:nvSpPr>
        <p:spPr>
          <a:xfrm>
            <a:off x="589661" y="982766"/>
            <a:ext cx="7998862" cy="2580829"/>
          </a:xfrm>
          <a:noFill/>
        </p:spPr>
        <p:txBody>
          <a:bodyPr bIns="457200" anchor="b" anchorCtr="0">
            <a:normAutofit/>
          </a:bodyPr>
          <a:lstStyle>
            <a:lvl1pPr marL="0" indent="0" algn="ctr">
              <a:buNone/>
              <a:defRPr sz="4000">
                <a:solidFill>
                  <a:schemeClr val="bg1"/>
                </a:solidFill>
                <a:latin typeface="+mj-lt"/>
              </a:defRPr>
            </a:lvl1pPr>
          </a:lstStyle>
          <a:p>
            <a:r>
              <a:rPr lang="en-US" dirty="0" smtClean="0">
                <a:solidFill>
                  <a:srgbClr val="FFFFFF"/>
                </a:solidFill>
              </a:rPr>
              <a:t>Presentation Title</a:t>
            </a:r>
            <a:endParaRPr lang="en-US" dirty="0">
              <a:solidFill>
                <a:srgbClr val="FFFFFF"/>
              </a:solidFill>
            </a:endParaRPr>
          </a:p>
        </p:txBody>
      </p:sp>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150270" y="5405089"/>
            <a:ext cx="2196272" cy="872234"/>
          </a:xfrm>
          <a:prstGeom prst="rect">
            <a:avLst/>
          </a:prstGeom>
        </p:spPr>
      </p:pic>
      <p:sp>
        <p:nvSpPr>
          <p:cNvPr id="24" name="Text Placeholder 23"/>
          <p:cNvSpPr>
            <a:spLocks noGrp="1"/>
          </p:cNvSpPr>
          <p:nvPr>
            <p:ph type="body" sz="quarter" idx="14" hasCustomPrompt="1"/>
          </p:nvPr>
        </p:nvSpPr>
        <p:spPr>
          <a:xfrm>
            <a:off x="589661" y="3563595"/>
            <a:ext cx="7998862" cy="1375874"/>
          </a:xfrm>
        </p:spPr>
        <p:txBody>
          <a:bodyPr tIns="274320" anchor="t" anchorCtr="0">
            <a:normAutofit/>
          </a:bodyPr>
          <a:lstStyle>
            <a:lvl1pPr marL="0" indent="0" algn="ctr">
              <a:buNone/>
              <a:defRPr sz="2000"/>
            </a:lvl1pPr>
          </a:lstStyle>
          <a:p>
            <a:pPr lvl="0"/>
            <a:r>
              <a:rPr lang="en-US" dirty="0" smtClean="0"/>
              <a:t> Event</a:t>
            </a:r>
            <a:br>
              <a:rPr lang="en-US" dirty="0" smtClean="0"/>
            </a:br>
            <a:r>
              <a:rPr lang="en-US" dirty="0" smtClean="0"/>
              <a:t>Month DD, 20YY</a:t>
            </a:r>
            <a:endParaRPr lang="en-US" dirty="0"/>
          </a:p>
        </p:txBody>
      </p:sp>
      <p:sp>
        <p:nvSpPr>
          <p:cNvPr id="26" name="Text Placeholder 25"/>
          <p:cNvSpPr>
            <a:spLocks noGrp="1"/>
          </p:cNvSpPr>
          <p:nvPr>
            <p:ph type="body" sz="quarter" idx="15" hasCustomPrompt="1"/>
          </p:nvPr>
        </p:nvSpPr>
        <p:spPr>
          <a:xfrm>
            <a:off x="588963" y="5076825"/>
            <a:ext cx="5170487" cy="1528763"/>
          </a:xfrm>
        </p:spPr>
        <p:txBody>
          <a:bodyPr/>
          <a:lstStyle>
            <a:lvl1pPr marL="0" indent="0">
              <a:buNone/>
              <a:defRPr>
                <a:solidFill>
                  <a:schemeClr val="accent2">
                    <a:lumMod val="60000"/>
                    <a:lumOff val="40000"/>
                  </a:schemeClr>
                </a:solidFill>
              </a:defRPr>
            </a:lvl1pPr>
          </a:lstStyle>
          <a:p>
            <a:pPr lvl="0"/>
            <a:r>
              <a:rPr lang="en-US" dirty="0" smtClean="0"/>
              <a:t>Presenter Name(s) &amp; Title(s)</a:t>
            </a:r>
            <a:endParaRPr lang="en-US" dirty="0"/>
          </a:p>
        </p:txBody>
      </p:sp>
      <p:sp>
        <p:nvSpPr>
          <p:cNvPr id="19" name="Rectangle 18"/>
          <p:cNvSpPr/>
          <p:nvPr userDrawn="1"/>
        </p:nvSpPr>
        <p:spPr>
          <a:xfrm>
            <a:off x="0" y="0"/>
            <a:ext cx="2053769" cy="3657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2053769" y="0"/>
            <a:ext cx="7103743" cy="365760"/>
          </a:xfrm>
          <a:prstGeom prst="rect">
            <a:avLst/>
          </a:prstGeom>
          <a:solidFill>
            <a:schemeClr val="accent5">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0" y="0"/>
            <a:ext cx="2053769" cy="3657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68743" y="6101697"/>
            <a:ext cx="1370157" cy="544148"/>
          </a:xfrm>
          <a:prstGeom prst="rect">
            <a:avLst/>
          </a:prstGeom>
        </p:spPr>
      </p:pic>
      <p:sp>
        <p:nvSpPr>
          <p:cNvPr id="14" name="Rectangle 13"/>
          <p:cNvSpPr/>
          <p:nvPr userDrawn="1"/>
        </p:nvSpPr>
        <p:spPr>
          <a:xfrm>
            <a:off x="2053769" y="0"/>
            <a:ext cx="7103743" cy="365760"/>
          </a:xfrm>
          <a:prstGeom prst="rect">
            <a:avLst/>
          </a:prstGeom>
          <a:solidFill>
            <a:schemeClr val="accent5">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Rectangle 8"/>
          <p:cNvSpPr/>
          <p:nvPr userDrawn="1"/>
        </p:nvSpPr>
        <p:spPr>
          <a:xfrm>
            <a:off x="0" y="0"/>
            <a:ext cx="2053769" cy="3657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2053769" y="0"/>
            <a:ext cx="7103743" cy="365760"/>
          </a:xfrm>
          <a:prstGeom prst="rect">
            <a:avLst/>
          </a:prstGeom>
          <a:solidFill>
            <a:schemeClr val="accent5">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Rectangle 8"/>
          <p:cNvSpPr/>
          <p:nvPr userDrawn="1"/>
        </p:nvSpPr>
        <p:spPr>
          <a:xfrm>
            <a:off x="0" y="0"/>
            <a:ext cx="2053769" cy="3657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68743" y="6101697"/>
            <a:ext cx="1370157" cy="544148"/>
          </a:xfrm>
          <a:prstGeom prst="rect">
            <a:avLst/>
          </a:prstGeom>
        </p:spPr>
      </p:pic>
      <p:sp>
        <p:nvSpPr>
          <p:cNvPr id="12" name="Rectangle 11"/>
          <p:cNvSpPr/>
          <p:nvPr userDrawn="1"/>
        </p:nvSpPr>
        <p:spPr>
          <a:xfrm>
            <a:off x="2053769" y="-1205"/>
            <a:ext cx="7103743" cy="365760"/>
          </a:xfrm>
          <a:prstGeom prst="rect">
            <a:avLst/>
          </a:prstGeom>
          <a:solidFill>
            <a:schemeClr val="accent5">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0"/>
            <a:ext cx="2053769" cy="3657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a:off x="-227879" y="5763686"/>
            <a:ext cx="1370157" cy="544148"/>
          </a:xfrm>
          <a:prstGeom prst="rect">
            <a:avLst/>
          </a:prstGeom>
        </p:spPr>
      </p:pic>
      <p:sp>
        <p:nvSpPr>
          <p:cNvPr id="11" name="Rectangle 10"/>
          <p:cNvSpPr/>
          <p:nvPr userDrawn="1"/>
        </p:nvSpPr>
        <p:spPr>
          <a:xfrm>
            <a:off x="2053769" y="0"/>
            <a:ext cx="7103743" cy="365760"/>
          </a:xfrm>
          <a:prstGeom prst="rect">
            <a:avLst/>
          </a:prstGeom>
          <a:solidFill>
            <a:schemeClr val="accent5">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18" name="Subtitle 2"/>
          <p:cNvSpPr txBox="1">
            <a:spLocks/>
          </p:cNvSpPr>
          <p:nvPr userDrawn="1"/>
        </p:nvSpPr>
        <p:spPr>
          <a:xfrm>
            <a:off x="5372943" y="6076049"/>
            <a:ext cx="2651031" cy="510588"/>
          </a:xfrm>
          <a:prstGeom prst="rect">
            <a:avLst/>
          </a:prstGeom>
        </p:spPr>
        <p:txBody>
          <a:bodyPr vert="horz" lIns="91440" tIns="45720" rIns="91440" bIns="45720" rtlCol="0">
            <a:normAutofit/>
          </a:bodyPr>
          <a:lstStyle>
            <a:lvl1pPr marL="0" indent="0" algn="l" defTabSz="914400" rtl="0" eaLnBrk="1" latinLnBrk="0" hangingPunct="1">
              <a:spcBef>
                <a:spcPct val="20000"/>
              </a:spcBef>
              <a:buClr>
                <a:schemeClr val="accent1"/>
              </a:buClr>
              <a:buSzPct val="85000"/>
              <a:buFont typeface="Wingdings" charset="2"/>
              <a:buNone/>
              <a:defRPr sz="2400" kern="1200" baseline="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Courier New"/>
              <a:buChar char="o"/>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Wingdings" charset="2"/>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Wingdings" charset="2"/>
              <a:buChar char="ü"/>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baseline="0" dirty="0" smtClean="0">
                <a:solidFill>
                  <a:schemeClr val="bg1">
                    <a:lumMod val="65000"/>
                  </a:schemeClr>
                </a:solidFill>
              </a:rPr>
              <a:t>dnr.nebraska.gov </a:t>
            </a:r>
            <a:endParaRPr lang="en-US" dirty="0">
              <a:solidFill>
                <a:schemeClr val="bg1">
                  <a:lumMod val="65000"/>
                </a:schemeClr>
              </a:solidFill>
            </a:endParaRPr>
          </a:p>
        </p:txBody>
      </p:sp>
      <p:sp>
        <p:nvSpPr>
          <p:cNvPr id="9" name="Rectangle 8"/>
          <p:cNvSpPr/>
          <p:nvPr userDrawn="1"/>
        </p:nvSpPr>
        <p:spPr>
          <a:xfrm>
            <a:off x="0" y="0"/>
            <a:ext cx="2053769" cy="3657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2053769" y="0"/>
            <a:ext cx="7103743" cy="365760"/>
          </a:xfrm>
          <a:prstGeom prst="rect">
            <a:avLst/>
          </a:prstGeom>
          <a:solidFill>
            <a:schemeClr val="accent5">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quarter" idx="10" hasCustomPrompt="1"/>
          </p:nvPr>
        </p:nvSpPr>
        <p:spPr>
          <a:xfrm>
            <a:off x="630554" y="3931068"/>
            <a:ext cx="8154988" cy="1201765"/>
          </a:xfrm>
        </p:spPr>
        <p:txBody>
          <a:bodyPr/>
          <a:lstStyle>
            <a:lvl1pPr marL="0" indent="0">
              <a:buNone/>
              <a:defRPr baseline="0"/>
            </a:lvl1pPr>
          </a:lstStyle>
          <a:p>
            <a:r>
              <a:rPr lang="en-US" dirty="0" smtClean="0">
                <a:solidFill>
                  <a:srgbClr val="FFFFFF"/>
                </a:solidFill>
              </a:rPr>
              <a:t>Presenter name, title, email</a:t>
            </a:r>
            <a:endParaRPr lang="en-US" dirty="0">
              <a:solidFill>
                <a:srgbClr val="FFFFFF"/>
              </a:solidFill>
            </a:endParaRPr>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80355" y="839498"/>
            <a:ext cx="3330254" cy="1322587"/>
          </a:xfrm>
          <a:prstGeom prst="rect">
            <a:avLst/>
          </a:prstGeom>
        </p:spPr>
      </p:pic>
      <p:pic>
        <p:nvPicPr>
          <p:cNvPr id="13" name="Picture 12" descr="bird1.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023974" y="6134586"/>
            <a:ext cx="686635" cy="332410"/>
          </a:xfrm>
          <a:prstGeom prst="rect">
            <a:avLst/>
          </a:prstGeom>
        </p:spPr>
      </p:pic>
      <p:sp>
        <p:nvSpPr>
          <p:cNvPr id="14" name="TextBox 13"/>
          <p:cNvSpPr txBox="1"/>
          <p:nvPr userDrawn="1"/>
        </p:nvSpPr>
        <p:spPr>
          <a:xfrm>
            <a:off x="630554" y="3072538"/>
            <a:ext cx="7545388"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ct val="20000"/>
              </a:spcBef>
              <a:spcAft>
                <a:spcPts val="0"/>
              </a:spcAft>
              <a:buClr>
                <a:srgbClr val="76C5EF"/>
              </a:buClr>
              <a:buSzPct val="85000"/>
              <a:buFont typeface="Wingdings" charset="2"/>
              <a:buNone/>
              <a:tabLst/>
              <a:defRPr/>
            </a:pPr>
            <a:r>
              <a:rPr kumimoji="0" lang="en-US" sz="4400" b="1" i="0" u="none" strike="noStrike" kern="1200" cap="none" spc="0" normalizeH="0" baseline="0" noProof="0" dirty="0" smtClean="0">
                <a:ln>
                  <a:noFill/>
                </a:ln>
                <a:solidFill>
                  <a:srgbClr val="FFFFFF"/>
                </a:solidFill>
                <a:effectLst/>
                <a:uLnTx/>
                <a:uFillTx/>
                <a:latin typeface="+mj-lt"/>
                <a:ea typeface="+mn-ea"/>
                <a:cs typeface="+mn-cs"/>
              </a:rPr>
              <a:t>THANK YOU</a:t>
            </a:r>
          </a:p>
        </p:txBody>
      </p:sp>
    </p:spTree>
    <p:extLst>
      <p:ext uri="{BB962C8B-B14F-4D97-AF65-F5344CB8AC3E}">
        <p14:creationId xmlns:p14="http://schemas.microsoft.com/office/powerpoint/2010/main" val="2913431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Rectangle 8"/>
          <p:cNvSpPr/>
          <p:nvPr userDrawn="1"/>
        </p:nvSpPr>
        <p:spPr>
          <a:xfrm>
            <a:off x="0" y="0"/>
            <a:ext cx="2053769" cy="3657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68743" y="6101697"/>
            <a:ext cx="1370157" cy="544148"/>
          </a:xfrm>
          <a:prstGeom prst="rect">
            <a:avLst/>
          </a:prstGeom>
        </p:spPr>
      </p:pic>
      <p:sp>
        <p:nvSpPr>
          <p:cNvPr id="12" name="Rectangle 11"/>
          <p:cNvSpPr/>
          <p:nvPr userDrawn="1"/>
        </p:nvSpPr>
        <p:spPr>
          <a:xfrm>
            <a:off x="2053769" y="0"/>
            <a:ext cx="7103743" cy="365760"/>
          </a:xfrm>
          <a:prstGeom prst="rect">
            <a:avLst/>
          </a:prstGeom>
          <a:solidFill>
            <a:schemeClr val="accent5">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362200"/>
            <a:ext cx="7772400" cy="2200275"/>
          </a:xfrm>
        </p:spPr>
        <p:txBody>
          <a:bodyPr anchor="b">
            <a:normAutofit/>
          </a:bodyPr>
          <a:lstStyle>
            <a:lvl1pPr algn="l">
              <a:defRPr sz="4800" b="0" cap="none" baseline="0"/>
            </a:lvl1pPr>
          </a:lstStyle>
          <a:p>
            <a:r>
              <a:rPr lang="en-US" dirty="0" smtClean="0"/>
              <a:t>Click to Add Section Title</a:t>
            </a:r>
            <a:endParaRPr lang="en-US" dirty="0"/>
          </a:p>
        </p:txBody>
      </p:sp>
      <p:sp>
        <p:nvSpPr>
          <p:cNvPr id="3" name="Text Placeholder 2"/>
          <p:cNvSpPr>
            <a:spLocks noGrp="1"/>
          </p:cNvSpPr>
          <p:nvPr>
            <p:ph type="body" idx="1" hasCustomPrompt="1"/>
          </p:nvPr>
        </p:nvSpPr>
        <p:spPr>
          <a:xfrm>
            <a:off x="722313" y="4626864"/>
            <a:ext cx="7772400" cy="1500187"/>
          </a:xfrm>
        </p:spPr>
        <p:txBody>
          <a:bodyPr anchor="t">
            <a:normAutofit/>
          </a:bodyPr>
          <a:lstStyle>
            <a:lvl1pPr marL="0" indent="0">
              <a:buNone/>
              <a:defRPr sz="24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Edit Section Subtitle and/or Section Presenter Name</a:t>
            </a:r>
          </a:p>
        </p:txBody>
      </p:sp>
      <p:pic>
        <p:nvPicPr>
          <p:cNvPr id="7" name="Picture 6" descr="DNR_Logo_Vector-Light.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70234" y="6151565"/>
            <a:ext cx="2107820" cy="452435"/>
          </a:xfrm>
          <a:prstGeom prst="rect">
            <a:avLst/>
          </a:prstGeom>
        </p:spPr>
      </p:pic>
      <p:sp>
        <p:nvSpPr>
          <p:cNvPr id="8" name="Rectangle 7"/>
          <p:cNvSpPr/>
          <p:nvPr userDrawn="1"/>
        </p:nvSpPr>
        <p:spPr>
          <a:xfrm>
            <a:off x="0" y="0"/>
            <a:ext cx="2053769" cy="3657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2053769" y="0"/>
            <a:ext cx="7103743" cy="365760"/>
          </a:xfrm>
          <a:prstGeom prst="rect">
            <a:avLst/>
          </a:prstGeom>
          <a:solidFill>
            <a:schemeClr val="accent5">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8"/>
          <p:cNvSpPr/>
          <p:nvPr userDrawn="1"/>
        </p:nvSpPr>
        <p:spPr>
          <a:xfrm>
            <a:off x="0" y="0"/>
            <a:ext cx="2053769" cy="3657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68743" y="6101697"/>
            <a:ext cx="1370157" cy="544148"/>
          </a:xfrm>
          <a:prstGeom prst="rect">
            <a:avLst/>
          </a:prstGeom>
        </p:spPr>
      </p:pic>
      <p:sp>
        <p:nvSpPr>
          <p:cNvPr id="12" name="Rectangle 11"/>
          <p:cNvSpPr/>
          <p:nvPr userDrawn="1"/>
        </p:nvSpPr>
        <p:spPr>
          <a:xfrm>
            <a:off x="2053769" y="0"/>
            <a:ext cx="7103743" cy="365760"/>
          </a:xfrm>
          <a:prstGeom prst="rect">
            <a:avLst/>
          </a:prstGeom>
          <a:solidFill>
            <a:schemeClr val="accent5">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accent2">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accent2">
                    <a:lumMod val="60000"/>
                    <a:lumOff val="40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457200" y="18288"/>
            <a:ext cx="2895600" cy="329184"/>
          </a:xfrm>
          <a:prstGeom prst="rect">
            <a:avLst/>
          </a:prstGeom>
        </p:spPr>
        <p:txBody>
          <a:bodyPr/>
          <a:lstStyle/>
          <a:p>
            <a:fld id="{150972B2-CA5C-437D-87D0-8081271A9E4B}" type="datetime2">
              <a:rPr lang="en-US" smtClean="0"/>
              <a:t>Tuesday, March 5, 2019</a:t>
            </a:fld>
            <a:endParaRPr lang="en-US"/>
          </a:p>
        </p:txBody>
      </p:sp>
      <p:sp>
        <p:nvSpPr>
          <p:cNvPr id="8" name="Footer Placeholder 7"/>
          <p:cNvSpPr>
            <a:spLocks noGrp="1"/>
          </p:cNvSpPr>
          <p:nvPr>
            <p:ph type="ftr" sz="quarter" idx="11"/>
          </p:nvPr>
        </p:nvSpPr>
        <p:spPr>
          <a:xfrm>
            <a:off x="3429000" y="18288"/>
            <a:ext cx="4114800" cy="329184"/>
          </a:xfrm>
          <a:prstGeom prst="rect">
            <a:avLst/>
          </a:prstGeom>
        </p:spPr>
        <p:txBody>
          <a:bodyPr/>
          <a:lstStyle/>
          <a:p>
            <a:pPr algn="r"/>
            <a:endParaRPr lang="en-US" dirty="0"/>
          </a:p>
        </p:txBody>
      </p:sp>
      <p:sp>
        <p:nvSpPr>
          <p:cNvPr id="9" name="Slide Number Placeholder 8"/>
          <p:cNvSpPr>
            <a:spLocks noGrp="1"/>
          </p:cNvSpPr>
          <p:nvPr>
            <p:ph type="sldNum" sz="quarter" idx="12"/>
          </p:nvPr>
        </p:nvSpPr>
        <p:spPr>
          <a:xfrm>
            <a:off x="7620000" y="18288"/>
            <a:ext cx="1066800" cy="329184"/>
          </a:xfrm>
          <a:prstGeom prst="rect">
            <a:avLst/>
          </a:prstGeom>
        </p:spPr>
        <p:txBody>
          <a:bodyPr/>
          <a:lstStyle/>
          <a:p>
            <a:fld id="{0CFEC368-1D7A-4F81-ABF6-AE0E36BAF64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0" y="0"/>
            <a:ext cx="2053769" cy="3657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2053769" y="0"/>
            <a:ext cx="7103743" cy="36576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68743" y="6101697"/>
            <a:ext cx="1370157" cy="54414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18288"/>
            <a:ext cx="2895600" cy="329184"/>
          </a:xfrm>
          <a:prstGeom prst="rect">
            <a:avLst/>
          </a:prstGeom>
        </p:spPr>
        <p:txBody>
          <a:bodyPr/>
          <a:lstStyle/>
          <a:p>
            <a:fld id="{79CD4847-11EF-4466-A8AD-85CDB7B49118}" type="datetime2">
              <a:rPr lang="en-US" smtClean="0"/>
              <a:t>Tuesday, March 5, 2019</a:t>
            </a:fld>
            <a:endParaRPr lang="en-US"/>
          </a:p>
        </p:txBody>
      </p:sp>
      <p:sp>
        <p:nvSpPr>
          <p:cNvPr id="4" name="Footer Placeholder 3"/>
          <p:cNvSpPr>
            <a:spLocks noGrp="1"/>
          </p:cNvSpPr>
          <p:nvPr>
            <p:ph type="ftr" sz="quarter" idx="11"/>
          </p:nvPr>
        </p:nvSpPr>
        <p:spPr>
          <a:xfrm>
            <a:off x="3429000" y="18288"/>
            <a:ext cx="4114800" cy="329184"/>
          </a:xfrm>
          <a:prstGeom prst="rect">
            <a:avLst/>
          </a:prstGeom>
        </p:spPr>
        <p:txBody>
          <a:bodyPr/>
          <a:lstStyle/>
          <a:p>
            <a:pPr algn="r"/>
            <a:endParaRPr lang="en-US" dirty="0"/>
          </a:p>
        </p:txBody>
      </p:sp>
      <p:sp>
        <p:nvSpPr>
          <p:cNvPr id="5" name="Slide Number Placeholder 4"/>
          <p:cNvSpPr>
            <a:spLocks noGrp="1"/>
          </p:cNvSpPr>
          <p:nvPr>
            <p:ph type="sldNum" sz="quarter" idx="12"/>
          </p:nvPr>
        </p:nvSpPr>
        <p:spPr>
          <a:xfrm>
            <a:off x="7620000" y="18288"/>
            <a:ext cx="1066800" cy="329184"/>
          </a:xfrm>
          <a:prstGeom prst="rect">
            <a:avLst/>
          </a:prstGeom>
        </p:spPr>
        <p:txBody>
          <a:bodyPr/>
          <a:lstStyle/>
          <a:p>
            <a:fld id="{0CFEC368-1D7A-4F81-ABF6-AE0E36BAF64C}" type="slidenum">
              <a:rPr lang="en-US" smtClean="0"/>
              <a:pPr/>
              <a:t>‹#›</a:t>
            </a:fld>
            <a:endParaRPr lang="en-US"/>
          </a:p>
        </p:txBody>
      </p:sp>
      <p:sp>
        <p:nvSpPr>
          <p:cNvPr id="6" name="Title 1"/>
          <p:cNvSpPr>
            <a:spLocks noGrp="1"/>
          </p:cNvSpPr>
          <p:nvPr>
            <p:ph type="title"/>
          </p:nvPr>
        </p:nvSpPr>
        <p:spPr>
          <a:xfrm>
            <a:off x="457200" y="533400"/>
            <a:ext cx="8229600" cy="990600"/>
          </a:xfrm>
        </p:spPr>
        <p:txBody>
          <a:bodyPr/>
          <a:lstStyle>
            <a:lvl1pPr>
              <a:defRPr/>
            </a:lvl1pPr>
          </a:lstStyle>
          <a:p>
            <a:r>
              <a:rPr lang="en-US" smtClean="0"/>
              <a:t>Click to edit Master title style</a:t>
            </a:r>
            <a:endParaRPr lang="en-US" dirty="0"/>
          </a:p>
        </p:txBody>
      </p:sp>
      <p:sp>
        <p:nvSpPr>
          <p:cNvPr id="7" name="Rectangle 6"/>
          <p:cNvSpPr/>
          <p:nvPr userDrawn="1"/>
        </p:nvSpPr>
        <p:spPr>
          <a:xfrm>
            <a:off x="0" y="0"/>
            <a:ext cx="2053769" cy="3657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2053769" y="0"/>
            <a:ext cx="7103743" cy="365760"/>
          </a:xfrm>
          <a:prstGeom prst="rect">
            <a:avLst/>
          </a:prstGeom>
          <a:solidFill>
            <a:schemeClr val="accent5">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5"/>
          <p:cNvSpPr/>
          <p:nvPr userDrawn="1"/>
        </p:nvSpPr>
        <p:spPr>
          <a:xfrm>
            <a:off x="0" y="0"/>
            <a:ext cx="2053769" cy="3657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2053769" y="0"/>
            <a:ext cx="7103743" cy="365760"/>
          </a:xfrm>
          <a:prstGeom prst="rect">
            <a:avLst/>
          </a:prstGeom>
          <a:solidFill>
            <a:schemeClr val="accent5">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_NoColoredBar">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8494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72" r:id="rId2"/>
    <p:sldLayoutId id="2147483962" r:id="rId3"/>
    <p:sldLayoutId id="2147483963" r:id="rId4"/>
    <p:sldLayoutId id="2147483964" r:id="rId5"/>
    <p:sldLayoutId id="2147483965" r:id="rId6"/>
    <p:sldLayoutId id="2147483966" r:id="rId7"/>
    <p:sldLayoutId id="2147483967" r:id="rId8"/>
    <p:sldLayoutId id="2147483973" r:id="rId9"/>
    <p:sldLayoutId id="2147483968" r:id="rId10"/>
    <p:sldLayoutId id="2147483969" r:id="rId11"/>
    <p:sldLayoutId id="2147483970" r:id="rId12"/>
    <p:sldLayoutId id="2147483971" r:id="rId13"/>
  </p:sldLayoutIdLst>
  <p:hf sldNum="0" hdr="0" ftr="0" dt="0"/>
  <p:txStyles>
    <p:titleStyle>
      <a:lvl1pPr algn="l" defTabSz="914400" rtl="0" eaLnBrk="1" latinLnBrk="0" hangingPunct="1">
        <a:spcBef>
          <a:spcPct val="0"/>
        </a:spcBef>
        <a:buNone/>
        <a:defRPr sz="4000" kern="1200" spc="-100" baseline="0">
          <a:solidFill>
            <a:schemeClr val="accent1"/>
          </a:solidFill>
          <a:latin typeface="Arial" panose="020B0604020202020204" pitchFamily="34" charset="0"/>
          <a:ea typeface="+mj-ea"/>
          <a:cs typeface="Arial" panose="020B0604020202020204" pitchFamily="34" charset="0"/>
        </a:defRPr>
      </a:lvl1pPr>
    </p:titleStyle>
    <p:bodyStyle>
      <a:lvl1pPr marL="182880" indent="-182880" algn="l" defTabSz="914400" rtl="0" eaLnBrk="1" latinLnBrk="0" hangingPunct="1">
        <a:spcBef>
          <a:spcPct val="20000"/>
        </a:spcBef>
        <a:buClr>
          <a:schemeClr val="accent1"/>
        </a:buClr>
        <a:buSzPct val="85000"/>
        <a:buFont typeface="Wingdings" charset="2"/>
        <a:buChar char="Ø"/>
        <a:defRPr sz="2400" kern="1200">
          <a:solidFill>
            <a:srgbClr val="FFFFFF"/>
          </a:solidFill>
          <a:latin typeface="Arial" panose="020B0604020202020204" pitchFamily="34" charset="0"/>
          <a:ea typeface="+mn-ea"/>
          <a:cs typeface="Arial" panose="020B0604020202020204" pitchFamily="34" charset="0"/>
        </a:defRPr>
      </a:lvl1pPr>
      <a:lvl2pPr marL="457200" indent="-182880" algn="l" defTabSz="914400" rtl="0" eaLnBrk="1" latinLnBrk="0" hangingPunct="1">
        <a:spcBef>
          <a:spcPct val="20000"/>
        </a:spcBef>
        <a:buClr>
          <a:schemeClr val="accent1"/>
        </a:buClr>
        <a:buSzPct val="85000"/>
        <a:buFont typeface="Courier New"/>
        <a:buChar char="o"/>
        <a:defRPr sz="2000" kern="1200">
          <a:solidFill>
            <a:srgbClr val="FFFFFF"/>
          </a:solidFill>
          <a:latin typeface="Arial" panose="020B0604020202020204" pitchFamily="34" charset="0"/>
          <a:ea typeface="+mn-ea"/>
          <a:cs typeface="Arial" panose="020B0604020202020204" pitchFamily="34" charset="0"/>
        </a:defRPr>
      </a:lvl2pPr>
      <a:lvl3pPr marL="731520" indent="-182880" algn="l" defTabSz="914400" rtl="0" eaLnBrk="1" latinLnBrk="0" hangingPunct="1">
        <a:spcBef>
          <a:spcPct val="20000"/>
        </a:spcBef>
        <a:buClr>
          <a:schemeClr val="accent1"/>
        </a:buClr>
        <a:buSzPct val="90000"/>
        <a:buFont typeface="Wingdings" charset="2"/>
        <a:buChar char="§"/>
        <a:defRPr sz="1800" kern="1200">
          <a:solidFill>
            <a:srgbClr val="FFFFFF"/>
          </a:solidFill>
          <a:latin typeface="Arial" panose="020B0604020202020204" pitchFamily="34" charset="0"/>
          <a:ea typeface="+mn-ea"/>
          <a:cs typeface="Arial" panose="020B0604020202020204" pitchFamily="34" charset="0"/>
        </a:defRPr>
      </a:lvl3pPr>
      <a:lvl4pPr marL="1005840" indent="-182880" algn="l" defTabSz="914400" rtl="0" eaLnBrk="1" latinLnBrk="0" hangingPunct="1">
        <a:spcBef>
          <a:spcPct val="20000"/>
        </a:spcBef>
        <a:buClr>
          <a:schemeClr val="accent1"/>
        </a:buClr>
        <a:buFont typeface="Arial" pitchFamily="34" charset="0"/>
        <a:buChar char="•"/>
        <a:defRPr sz="1600" kern="1200">
          <a:solidFill>
            <a:srgbClr val="FFFFFF"/>
          </a:solidFill>
          <a:latin typeface="Arial" panose="020B0604020202020204" pitchFamily="34" charset="0"/>
          <a:ea typeface="+mn-ea"/>
          <a:cs typeface="Arial" panose="020B0604020202020204" pitchFamily="34" charset="0"/>
        </a:defRPr>
      </a:lvl4pPr>
      <a:lvl5pPr marL="1188720" indent="-137160" algn="l" defTabSz="914400" rtl="0" eaLnBrk="1" latinLnBrk="0" hangingPunct="1">
        <a:spcBef>
          <a:spcPct val="20000"/>
        </a:spcBef>
        <a:buClr>
          <a:schemeClr val="accent1"/>
        </a:buClr>
        <a:buSzPct val="100000"/>
        <a:buFont typeface="Wingdings" panose="05000000000000000000" pitchFamily="2" charset="2"/>
        <a:buChar char="v"/>
        <a:defRPr sz="1400" kern="1200" baseline="0">
          <a:solidFill>
            <a:srgbClr val="FFFFFF"/>
          </a:solidFill>
          <a:latin typeface="Arial" panose="020B0604020202020204" pitchFamily="34" charset="0"/>
          <a:ea typeface="+mn-ea"/>
          <a:cs typeface="Arial" panose="020B0604020202020204" pitchFamily="34" charset="0"/>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8.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2"/>
          </p:nvPr>
        </p:nvSpPr>
        <p:spPr/>
        <p:txBody>
          <a:bodyPr/>
          <a:lstStyle/>
          <a:p>
            <a:r>
              <a:rPr lang="en-US" dirty="0" smtClean="0"/>
              <a:t>Lower Platte Missouri Tributaries Model </a:t>
            </a:r>
          </a:p>
          <a:p>
            <a:r>
              <a:rPr lang="en-US" dirty="0" smtClean="0"/>
              <a:t>Hydrologic Connection Analysis</a:t>
            </a:r>
            <a:endParaRPr lang="en-US" dirty="0"/>
          </a:p>
        </p:txBody>
      </p:sp>
      <p:sp>
        <p:nvSpPr>
          <p:cNvPr id="12" name="Text Placeholder 11"/>
          <p:cNvSpPr>
            <a:spLocks noGrp="1"/>
          </p:cNvSpPr>
          <p:nvPr>
            <p:ph type="body" sz="quarter" idx="14"/>
          </p:nvPr>
        </p:nvSpPr>
        <p:spPr/>
        <p:txBody>
          <a:bodyPr/>
          <a:lstStyle/>
          <a:p>
            <a:r>
              <a:rPr lang="en-US" dirty="0" smtClean="0"/>
              <a:t>Lower Platte Basin Tech Committee Meeting</a:t>
            </a:r>
          </a:p>
          <a:p>
            <a:r>
              <a:rPr lang="en-US" dirty="0" smtClean="0"/>
              <a:t>March 4, 2019</a:t>
            </a:r>
            <a:endParaRPr lang="en-US" dirty="0"/>
          </a:p>
        </p:txBody>
      </p:sp>
      <p:sp>
        <p:nvSpPr>
          <p:cNvPr id="13" name="Text Placeholder 12"/>
          <p:cNvSpPr>
            <a:spLocks noGrp="1"/>
          </p:cNvSpPr>
          <p:nvPr>
            <p:ph type="body" sz="quarter" idx="15"/>
          </p:nvPr>
        </p:nvSpPr>
        <p:spPr/>
        <p:txBody>
          <a:bodyPr/>
          <a:lstStyle/>
          <a:p>
            <a:r>
              <a:rPr lang="en-US" dirty="0" smtClean="0"/>
              <a:t>Philip Paitz</a:t>
            </a:r>
          </a:p>
          <a:p>
            <a:r>
              <a:rPr lang="en-US" dirty="0" smtClean="0"/>
              <a:t>Water Planning IWM Analyst</a:t>
            </a:r>
            <a:endParaRPr lang="en-US" dirty="0"/>
          </a:p>
        </p:txBody>
      </p:sp>
    </p:spTree>
    <p:extLst>
      <p:ext uri="{BB962C8B-B14F-4D97-AF65-F5344CB8AC3E}">
        <p14:creationId xmlns:p14="http://schemas.microsoft.com/office/powerpoint/2010/main" val="18309213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p:cNvSpPr txBox="1">
            <a:spLocks/>
          </p:cNvSpPr>
          <p:nvPr/>
        </p:nvSpPr>
        <p:spPr>
          <a:xfrm>
            <a:off x="820335" y="1916724"/>
            <a:ext cx="8154988" cy="4596221"/>
          </a:xfrm>
          <a:prstGeom prst="rect">
            <a:avLst/>
          </a:prstGeom>
        </p:spPr>
        <p:txBody>
          <a:bodyPr>
            <a:normAutofit/>
          </a:bodyPr>
          <a:lstStyle>
            <a:lvl1pPr marL="182880" indent="-182880" algn="l" defTabSz="914400" rtl="0" eaLnBrk="1" latinLnBrk="0" hangingPunct="1">
              <a:spcBef>
                <a:spcPct val="20000"/>
              </a:spcBef>
              <a:buClr>
                <a:schemeClr val="accent1"/>
              </a:buClr>
              <a:buSzPct val="85000"/>
              <a:buFont typeface="Wingdings" charset="2"/>
              <a:buChar char="Ø"/>
              <a:defRPr sz="2400" kern="1200">
                <a:solidFill>
                  <a:srgbClr val="FFFFFF"/>
                </a:solidFill>
                <a:latin typeface="Arial" panose="020B0604020202020204" pitchFamily="34" charset="0"/>
                <a:ea typeface="+mn-ea"/>
                <a:cs typeface="Arial" panose="020B0604020202020204" pitchFamily="34" charset="0"/>
              </a:defRPr>
            </a:lvl1pPr>
            <a:lvl2pPr marL="457200" indent="-182880" algn="l" defTabSz="914400" rtl="0" eaLnBrk="1" latinLnBrk="0" hangingPunct="1">
              <a:spcBef>
                <a:spcPct val="20000"/>
              </a:spcBef>
              <a:buClr>
                <a:schemeClr val="accent1"/>
              </a:buClr>
              <a:buSzPct val="85000"/>
              <a:buFont typeface="Courier New"/>
              <a:buChar char="o"/>
              <a:defRPr sz="2000" kern="1200">
                <a:solidFill>
                  <a:srgbClr val="FFFFFF"/>
                </a:solidFill>
                <a:latin typeface="Arial" panose="020B0604020202020204" pitchFamily="34" charset="0"/>
                <a:ea typeface="+mn-ea"/>
                <a:cs typeface="Arial" panose="020B0604020202020204" pitchFamily="34" charset="0"/>
              </a:defRPr>
            </a:lvl2pPr>
            <a:lvl3pPr marL="731520" indent="-182880" algn="l" defTabSz="914400" rtl="0" eaLnBrk="1" latinLnBrk="0" hangingPunct="1">
              <a:spcBef>
                <a:spcPct val="20000"/>
              </a:spcBef>
              <a:buClr>
                <a:schemeClr val="accent1"/>
              </a:buClr>
              <a:buSzPct val="90000"/>
              <a:buFont typeface="Wingdings" charset="2"/>
              <a:buChar char="§"/>
              <a:defRPr sz="1800" kern="1200">
                <a:solidFill>
                  <a:srgbClr val="FFFFFF"/>
                </a:solidFill>
                <a:latin typeface="Arial" panose="020B0604020202020204" pitchFamily="34" charset="0"/>
                <a:ea typeface="+mn-ea"/>
                <a:cs typeface="Arial" panose="020B0604020202020204" pitchFamily="34" charset="0"/>
              </a:defRPr>
            </a:lvl3pPr>
            <a:lvl4pPr marL="1005840" indent="-182880" algn="l" defTabSz="914400" rtl="0" eaLnBrk="1" latinLnBrk="0" hangingPunct="1">
              <a:spcBef>
                <a:spcPct val="20000"/>
              </a:spcBef>
              <a:buClr>
                <a:schemeClr val="accent1"/>
              </a:buClr>
              <a:buFont typeface="Arial" pitchFamily="34" charset="0"/>
              <a:buChar char="•"/>
              <a:defRPr sz="1600" kern="1200">
                <a:solidFill>
                  <a:srgbClr val="FFFFFF"/>
                </a:solidFill>
                <a:latin typeface="Arial" panose="020B0604020202020204" pitchFamily="34" charset="0"/>
                <a:ea typeface="+mn-ea"/>
                <a:cs typeface="Arial" panose="020B0604020202020204" pitchFamily="34" charset="0"/>
              </a:defRPr>
            </a:lvl4pPr>
            <a:lvl5pPr marL="1188720" indent="-137160" algn="l" defTabSz="914400" rtl="0" eaLnBrk="1" latinLnBrk="0" hangingPunct="1">
              <a:spcBef>
                <a:spcPct val="20000"/>
              </a:spcBef>
              <a:buClr>
                <a:schemeClr val="accent1"/>
              </a:buClr>
              <a:buSzPct val="100000"/>
              <a:buFont typeface="Wingdings" panose="05000000000000000000" pitchFamily="2" charset="2"/>
              <a:buChar char="v"/>
              <a:defRPr sz="1400" kern="1200" baseline="0">
                <a:solidFill>
                  <a:srgbClr val="FFFFFF"/>
                </a:solidFill>
                <a:latin typeface="Arial" panose="020B0604020202020204" pitchFamily="34" charset="0"/>
                <a:ea typeface="+mn-ea"/>
                <a:cs typeface="Arial" panose="020B0604020202020204" pitchFamily="34" charset="0"/>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dirty="0" smtClean="0"/>
              <a:t>Hydrologic connectivity determined by running a fifty year simulation</a:t>
            </a:r>
          </a:p>
          <a:p>
            <a:r>
              <a:rPr lang="en-US" dirty="0" smtClean="0"/>
              <a:t>LPMT cycle well analysis consists of original models 336 transient monthly stress periods plus the last 132 repeated twice</a:t>
            </a:r>
          </a:p>
          <a:p>
            <a:pPr lvl="1"/>
            <a:r>
              <a:rPr lang="en-US" dirty="0" smtClean="0"/>
              <a:t>Original 336 transient periods – Jan 1986 to Dec 2013</a:t>
            </a:r>
          </a:p>
          <a:p>
            <a:pPr lvl="1"/>
            <a:r>
              <a:rPr lang="en-US" dirty="0" smtClean="0"/>
              <a:t>Repeated last 127 periods twice - Jan 2002 </a:t>
            </a:r>
            <a:r>
              <a:rPr lang="en-US" dirty="0"/>
              <a:t>to </a:t>
            </a:r>
            <a:r>
              <a:rPr lang="en-US" dirty="0" smtClean="0"/>
              <a:t>Dec </a:t>
            </a:r>
            <a:r>
              <a:rPr lang="en-US" dirty="0"/>
              <a:t>2013</a:t>
            </a:r>
          </a:p>
          <a:p>
            <a:pPr lvl="1"/>
            <a:r>
              <a:rPr lang="en-US" dirty="0" smtClean="0"/>
              <a:t>Total of 600 stress period representing fifty years</a:t>
            </a:r>
          </a:p>
          <a:p>
            <a:r>
              <a:rPr lang="en-US" dirty="0" smtClean="0"/>
              <a:t>All model packages were modified to represent the stress period changes</a:t>
            </a:r>
          </a:p>
        </p:txBody>
      </p:sp>
      <p:sp>
        <p:nvSpPr>
          <p:cNvPr id="5" name="TextBox 4"/>
          <p:cNvSpPr txBox="1"/>
          <p:nvPr/>
        </p:nvSpPr>
        <p:spPr>
          <a:xfrm>
            <a:off x="820335" y="535935"/>
            <a:ext cx="6633556" cy="707886"/>
          </a:xfrm>
          <a:prstGeom prst="rect">
            <a:avLst/>
          </a:prstGeom>
          <a:noFill/>
        </p:spPr>
        <p:txBody>
          <a:bodyPr wrap="square" rtlCol="0">
            <a:spAutoFit/>
          </a:bodyPr>
          <a:lstStyle/>
          <a:p>
            <a:r>
              <a:rPr lang="en-US" sz="4000" dirty="0" smtClean="0">
                <a:solidFill>
                  <a:schemeClr val="bg1"/>
                </a:solidFill>
                <a:latin typeface="+mj-lt"/>
              </a:rPr>
              <a:t>LPMT Cycle Well Setup</a:t>
            </a:r>
            <a:endParaRPr lang="en-US" sz="4000" dirty="0">
              <a:solidFill>
                <a:schemeClr val="bg1"/>
              </a:solidFill>
              <a:latin typeface="+mj-lt"/>
            </a:endParaRPr>
          </a:p>
        </p:txBody>
      </p:sp>
    </p:spTree>
    <p:extLst>
      <p:ext uri="{BB962C8B-B14F-4D97-AF65-F5344CB8AC3E}">
        <p14:creationId xmlns:p14="http://schemas.microsoft.com/office/powerpoint/2010/main" val="801704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p:cNvSpPr txBox="1">
            <a:spLocks/>
          </p:cNvSpPr>
          <p:nvPr/>
        </p:nvSpPr>
        <p:spPr>
          <a:xfrm>
            <a:off x="820335" y="1916724"/>
            <a:ext cx="8154988" cy="4596221"/>
          </a:xfrm>
          <a:prstGeom prst="rect">
            <a:avLst/>
          </a:prstGeom>
        </p:spPr>
        <p:txBody>
          <a:bodyPr>
            <a:normAutofit/>
          </a:bodyPr>
          <a:lstStyle>
            <a:lvl1pPr marL="182880" indent="-182880" algn="l" defTabSz="914400" rtl="0" eaLnBrk="1" latinLnBrk="0" hangingPunct="1">
              <a:spcBef>
                <a:spcPct val="20000"/>
              </a:spcBef>
              <a:buClr>
                <a:schemeClr val="accent1"/>
              </a:buClr>
              <a:buSzPct val="85000"/>
              <a:buFont typeface="Wingdings" charset="2"/>
              <a:buChar char="Ø"/>
              <a:defRPr sz="2400" kern="1200">
                <a:solidFill>
                  <a:srgbClr val="FFFFFF"/>
                </a:solidFill>
                <a:latin typeface="Arial" panose="020B0604020202020204" pitchFamily="34" charset="0"/>
                <a:ea typeface="+mn-ea"/>
                <a:cs typeface="Arial" panose="020B0604020202020204" pitchFamily="34" charset="0"/>
              </a:defRPr>
            </a:lvl1pPr>
            <a:lvl2pPr marL="457200" indent="-182880" algn="l" defTabSz="914400" rtl="0" eaLnBrk="1" latinLnBrk="0" hangingPunct="1">
              <a:spcBef>
                <a:spcPct val="20000"/>
              </a:spcBef>
              <a:buClr>
                <a:schemeClr val="accent1"/>
              </a:buClr>
              <a:buSzPct val="85000"/>
              <a:buFont typeface="Courier New"/>
              <a:buChar char="o"/>
              <a:defRPr sz="2000" kern="1200">
                <a:solidFill>
                  <a:srgbClr val="FFFFFF"/>
                </a:solidFill>
                <a:latin typeface="Arial" panose="020B0604020202020204" pitchFamily="34" charset="0"/>
                <a:ea typeface="+mn-ea"/>
                <a:cs typeface="Arial" panose="020B0604020202020204" pitchFamily="34" charset="0"/>
              </a:defRPr>
            </a:lvl2pPr>
            <a:lvl3pPr marL="731520" indent="-182880" algn="l" defTabSz="914400" rtl="0" eaLnBrk="1" latinLnBrk="0" hangingPunct="1">
              <a:spcBef>
                <a:spcPct val="20000"/>
              </a:spcBef>
              <a:buClr>
                <a:schemeClr val="accent1"/>
              </a:buClr>
              <a:buSzPct val="90000"/>
              <a:buFont typeface="Wingdings" charset="2"/>
              <a:buChar char="§"/>
              <a:defRPr sz="1800" kern="1200">
                <a:solidFill>
                  <a:srgbClr val="FFFFFF"/>
                </a:solidFill>
                <a:latin typeface="Arial" panose="020B0604020202020204" pitchFamily="34" charset="0"/>
                <a:ea typeface="+mn-ea"/>
                <a:cs typeface="Arial" panose="020B0604020202020204" pitchFamily="34" charset="0"/>
              </a:defRPr>
            </a:lvl3pPr>
            <a:lvl4pPr marL="1005840" indent="-182880" algn="l" defTabSz="914400" rtl="0" eaLnBrk="1" latinLnBrk="0" hangingPunct="1">
              <a:spcBef>
                <a:spcPct val="20000"/>
              </a:spcBef>
              <a:buClr>
                <a:schemeClr val="accent1"/>
              </a:buClr>
              <a:buFont typeface="Arial" pitchFamily="34" charset="0"/>
              <a:buChar char="•"/>
              <a:defRPr sz="1600" kern="1200">
                <a:solidFill>
                  <a:srgbClr val="FFFFFF"/>
                </a:solidFill>
                <a:latin typeface="Arial" panose="020B0604020202020204" pitchFamily="34" charset="0"/>
                <a:ea typeface="+mn-ea"/>
                <a:cs typeface="Arial" panose="020B0604020202020204" pitchFamily="34" charset="0"/>
              </a:defRPr>
            </a:lvl4pPr>
            <a:lvl5pPr marL="1188720" indent="-137160" algn="l" defTabSz="914400" rtl="0" eaLnBrk="1" latinLnBrk="0" hangingPunct="1">
              <a:spcBef>
                <a:spcPct val="20000"/>
              </a:spcBef>
              <a:buClr>
                <a:schemeClr val="accent1"/>
              </a:buClr>
              <a:buSzPct val="100000"/>
              <a:buFont typeface="Wingdings" panose="05000000000000000000" pitchFamily="2" charset="2"/>
              <a:buChar char="v"/>
              <a:defRPr sz="1400" kern="1200" baseline="0">
                <a:solidFill>
                  <a:srgbClr val="FFFFFF"/>
                </a:solidFill>
                <a:latin typeface="Arial" panose="020B0604020202020204" pitchFamily="34" charset="0"/>
                <a:ea typeface="+mn-ea"/>
                <a:cs typeface="Arial" panose="020B0604020202020204" pitchFamily="34" charset="0"/>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dirty="0" smtClean="0"/>
              <a:t>Zones were created to aid in the analysis of hydrologically connected areas</a:t>
            </a:r>
          </a:p>
          <a:p>
            <a:r>
              <a:rPr lang="en-US" dirty="0" smtClean="0"/>
              <a:t>The zones are based off of HUC 10 Watershed boundaries and are the same for both layers</a:t>
            </a:r>
          </a:p>
          <a:p>
            <a:r>
              <a:rPr lang="en-US" dirty="0" smtClean="0"/>
              <a:t>Missouri, Blue, Loup, and Platte Tributaries were grouped</a:t>
            </a:r>
          </a:p>
          <a:p>
            <a:r>
              <a:rPr lang="en-US" dirty="0" err="1" smtClean="0"/>
              <a:t>Bazille</a:t>
            </a:r>
            <a:r>
              <a:rPr lang="en-US" dirty="0" smtClean="0"/>
              <a:t> and Elkhorn watersheds without stream cells were grouped</a:t>
            </a:r>
          </a:p>
          <a:p>
            <a:r>
              <a:rPr lang="en-US" dirty="0" smtClean="0"/>
              <a:t>Total of fifty nine zones</a:t>
            </a:r>
            <a:endParaRPr lang="en-US" dirty="0"/>
          </a:p>
        </p:txBody>
      </p:sp>
      <p:sp>
        <p:nvSpPr>
          <p:cNvPr id="5" name="TextBox 4"/>
          <p:cNvSpPr txBox="1"/>
          <p:nvPr/>
        </p:nvSpPr>
        <p:spPr>
          <a:xfrm>
            <a:off x="820335" y="535935"/>
            <a:ext cx="6633556" cy="707886"/>
          </a:xfrm>
          <a:prstGeom prst="rect">
            <a:avLst/>
          </a:prstGeom>
          <a:noFill/>
        </p:spPr>
        <p:txBody>
          <a:bodyPr wrap="square" rtlCol="0">
            <a:spAutoFit/>
          </a:bodyPr>
          <a:lstStyle/>
          <a:p>
            <a:r>
              <a:rPr lang="en-US" sz="4000" dirty="0">
                <a:solidFill>
                  <a:schemeClr val="bg1"/>
                </a:solidFill>
              </a:rPr>
              <a:t>LPMT Cycle Well Zones</a:t>
            </a:r>
          </a:p>
        </p:txBody>
      </p:sp>
    </p:spTree>
    <p:extLst>
      <p:ext uri="{BB962C8B-B14F-4D97-AF65-F5344CB8AC3E}">
        <p14:creationId xmlns:p14="http://schemas.microsoft.com/office/powerpoint/2010/main" val="1824779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20335" y="535935"/>
            <a:ext cx="6633556" cy="707886"/>
          </a:xfrm>
          <a:prstGeom prst="rect">
            <a:avLst/>
          </a:prstGeom>
          <a:noFill/>
        </p:spPr>
        <p:txBody>
          <a:bodyPr wrap="square" rtlCol="0">
            <a:spAutoFit/>
          </a:bodyPr>
          <a:lstStyle/>
          <a:p>
            <a:r>
              <a:rPr lang="en-US" sz="4000" dirty="0">
                <a:solidFill>
                  <a:schemeClr val="bg1"/>
                </a:solidFill>
              </a:rPr>
              <a:t>LPMT Cycle Well Zones</a:t>
            </a:r>
          </a:p>
        </p:txBody>
      </p:sp>
      <p:pic>
        <p:nvPicPr>
          <p:cNvPr id="2" name="Picture 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126993" y="1220121"/>
            <a:ext cx="4109905" cy="5318700"/>
          </a:xfrm>
          <a:prstGeom prst="rect">
            <a:avLst/>
          </a:prstGeom>
        </p:spPr>
      </p:pic>
    </p:spTree>
    <p:extLst>
      <p:ext uri="{BB962C8B-B14F-4D97-AF65-F5344CB8AC3E}">
        <p14:creationId xmlns:p14="http://schemas.microsoft.com/office/powerpoint/2010/main" val="292429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87681" y="535935"/>
            <a:ext cx="2159726" cy="4401205"/>
          </a:xfrm>
          <a:prstGeom prst="rect">
            <a:avLst/>
          </a:prstGeom>
          <a:noFill/>
        </p:spPr>
        <p:txBody>
          <a:bodyPr wrap="square" rtlCol="0">
            <a:spAutoFit/>
          </a:bodyPr>
          <a:lstStyle/>
          <a:p>
            <a:r>
              <a:rPr lang="en-US" sz="4000" dirty="0" smtClean="0">
                <a:solidFill>
                  <a:schemeClr val="bg1"/>
                </a:solidFill>
                <a:latin typeface="+mj-lt"/>
              </a:rPr>
              <a:t>LPMT Cycle Well Results 1</a:t>
            </a:r>
          </a:p>
          <a:p>
            <a:r>
              <a:rPr lang="en-US" sz="4000" dirty="0" smtClean="0">
                <a:solidFill>
                  <a:schemeClr val="bg1"/>
                </a:solidFill>
                <a:latin typeface="+mj-lt"/>
              </a:rPr>
              <a:t>All Zones</a:t>
            </a:r>
            <a:endParaRPr lang="en-US" sz="4000" dirty="0">
              <a:solidFill>
                <a:schemeClr val="bg1"/>
              </a:solidFill>
              <a:latin typeface="+mj-lt"/>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640183" y="453931"/>
            <a:ext cx="4868606" cy="6300547"/>
          </a:xfrm>
          <a:prstGeom prst="rect">
            <a:avLst/>
          </a:prstGeom>
        </p:spPr>
      </p:pic>
    </p:spTree>
    <p:extLst>
      <p:ext uri="{BB962C8B-B14F-4D97-AF65-F5344CB8AC3E}">
        <p14:creationId xmlns:p14="http://schemas.microsoft.com/office/powerpoint/2010/main" val="56941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20335" y="535935"/>
            <a:ext cx="2245082" cy="5016758"/>
          </a:xfrm>
          <a:prstGeom prst="rect">
            <a:avLst/>
          </a:prstGeom>
          <a:noFill/>
        </p:spPr>
        <p:txBody>
          <a:bodyPr wrap="square" rtlCol="0">
            <a:spAutoFit/>
          </a:bodyPr>
          <a:lstStyle/>
          <a:p>
            <a:r>
              <a:rPr lang="en-US" sz="4000" dirty="0" smtClean="0">
                <a:solidFill>
                  <a:schemeClr val="bg1"/>
                </a:solidFill>
                <a:latin typeface="+mj-lt"/>
              </a:rPr>
              <a:t>LPMT Cycle Well Results 2</a:t>
            </a:r>
          </a:p>
          <a:p>
            <a:r>
              <a:rPr lang="en-US" sz="4000" dirty="0" smtClean="0">
                <a:solidFill>
                  <a:schemeClr val="bg1"/>
                </a:solidFill>
                <a:latin typeface="+mj-lt"/>
              </a:rPr>
              <a:t>Missouri Tributary Zones</a:t>
            </a:r>
            <a:endParaRPr lang="en-US" sz="4000" dirty="0">
              <a:solidFill>
                <a:schemeClr val="bg1"/>
              </a:solidFill>
              <a:latin typeface="+mj-lt"/>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692435" y="389546"/>
            <a:ext cx="4864718" cy="6295519"/>
          </a:xfrm>
          <a:prstGeom prst="rect">
            <a:avLst/>
          </a:prstGeom>
        </p:spPr>
      </p:pic>
    </p:spTree>
    <p:extLst>
      <p:ext uri="{BB962C8B-B14F-4D97-AF65-F5344CB8AC3E}">
        <p14:creationId xmlns:p14="http://schemas.microsoft.com/office/powerpoint/2010/main" val="4062557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20335" y="535935"/>
            <a:ext cx="6633556" cy="1323439"/>
          </a:xfrm>
          <a:prstGeom prst="rect">
            <a:avLst/>
          </a:prstGeom>
          <a:noFill/>
        </p:spPr>
        <p:txBody>
          <a:bodyPr wrap="square" rtlCol="0">
            <a:spAutoFit/>
          </a:bodyPr>
          <a:lstStyle/>
          <a:p>
            <a:r>
              <a:rPr lang="en-US" sz="4000" dirty="0" smtClean="0">
                <a:solidFill>
                  <a:schemeClr val="bg1"/>
                </a:solidFill>
                <a:latin typeface="+mj-lt"/>
              </a:rPr>
              <a:t>LPMT Cycle Well Results 3</a:t>
            </a:r>
          </a:p>
          <a:p>
            <a:r>
              <a:rPr lang="en-US" sz="4000" dirty="0" smtClean="0">
                <a:solidFill>
                  <a:schemeClr val="bg1"/>
                </a:solidFill>
                <a:latin typeface="+mj-lt"/>
              </a:rPr>
              <a:t>Single Tributary Zone</a:t>
            </a:r>
            <a:endParaRPr lang="en-US" sz="4000" dirty="0">
              <a:solidFill>
                <a:schemeClr val="bg1"/>
              </a:solidFill>
              <a:latin typeface="+mj-lt"/>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85642" y="1831938"/>
            <a:ext cx="6481989" cy="5008809"/>
          </a:xfrm>
          <a:prstGeom prst="rect">
            <a:avLst/>
          </a:prstGeom>
        </p:spPr>
      </p:pic>
    </p:spTree>
    <p:extLst>
      <p:ext uri="{BB962C8B-B14F-4D97-AF65-F5344CB8AC3E}">
        <p14:creationId xmlns:p14="http://schemas.microsoft.com/office/powerpoint/2010/main" val="1922955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p:cNvSpPr txBox="1">
            <a:spLocks/>
          </p:cNvSpPr>
          <p:nvPr/>
        </p:nvSpPr>
        <p:spPr>
          <a:xfrm>
            <a:off x="820335" y="1916724"/>
            <a:ext cx="8154988" cy="4596221"/>
          </a:xfrm>
          <a:prstGeom prst="rect">
            <a:avLst/>
          </a:prstGeom>
        </p:spPr>
        <p:txBody>
          <a:bodyPr>
            <a:normAutofit/>
          </a:bodyPr>
          <a:lstStyle>
            <a:lvl1pPr marL="182880" indent="-182880" algn="l" defTabSz="914400" rtl="0" eaLnBrk="1" latinLnBrk="0" hangingPunct="1">
              <a:spcBef>
                <a:spcPct val="20000"/>
              </a:spcBef>
              <a:buClr>
                <a:schemeClr val="accent1"/>
              </a:buClr>
              <a:buSzPct val="85000"/>
              <a:buFont typeface="Wingdings" charset="2"/>
              <a:buChar char="Ø"/>
              <a:defRPr sz="2400" kern="1200">
                <a:solidFill>
                  <a:srgbClr val="FFFFFF"/>
                </a:solidFill>
                <a:latin typeface="Arial" panose="020B0604020202020204" pitchFamily="34" charset="0"/>
                <a:ea typeface="+mn-ea"/>
                <a:cs typeface="Arial" panose="020B0604020202020204" pitchFamily="34" charset="0"/>
              </a:defRPr>
            </a:lvl1pPr>
            <a:lvl2pPr marL="457200" indent="-182880" algn="l" defTabSz="914400" rtl="0" eaLnBrk="1" latinLnBrk="0" hangingPunct="1">
              <a:spcBef>
                <a:spcPct val="20000"/>
              </a:spcBef>
              <a:buClr>
                <a:schemeClr val="accent1"/>
              </a:buClr>
              <a:buSzPct val="85000"/>
              <a:buFont typeface="Courier New"/>
              <a:buChar char="o"/>
              <a:defRPr sz="2000" kern="1200">
                <a:solidFill>
                  <a:srgbClr val="FFFFFF"/>
                </a:solidFill>
                <a:latin typeface="Arial" panose="020B0604020202020204" pitchFamily="34" charset="0"/>
                <a:ea typeface="+mn-ea"/>
                <a:cs typeface="Arial" panose="020B0604020202020204" pitchFamily="34" charset="0"/>
              </a:defRPr>
            </a:lvl2pPr>
            <a:lvl3pPr marL="731520" indent="-182880" algn="l" defTabSz="914400" rtl="0" eaLnBrk="1" latinLnBrk="0" hangingPunct="1">
              <a:spcBef>
                <a:spcPct val="20000"/>
              </a:spcBef>
              <a:buClr>
                <a:schemeClr val="accent1"/>
              </a:buClr>
              <a:buSzPct val="90000"/>
              <a:buFont typeface="Wingdings" charset="2"/>
              <a:buChar char="§"/>
              <a:defRPr sz="1800" kern="1200">
                <a:solidFill>
                  <a:srgbClr val="FFFFFF"/>
                </a:solidFill>
                <a:latin typeface="Arial" panose="020B0604020202020204" pitchFamily="34" charset="0"/>
                <a:ea typeface="+mn-ea"/>
                <a:cs typeface="Arial" panose="020B0604020202020204" pitchFamily="34" charset="0"/>
              </a:defRPr>
            </a:lvl3pPr>
            <a:lvl4pPr marL="1005840" indent="-182880" algn="l" defTabSz="914400" rtl="0" eaLnBrk="1" latinLnBrk="0" hangingPunct="1">
              <a:spcBef>
                <a:spcPct val="20000"/>
              </a:spcBef>
              <a:buClr>
                <a:schemeClr val="accent1"/>
              </a:buClr>
              <a:buFont typeface="Arial" pitchFamily="34" charset="0"/>
              <a:buChar char="•"/>
              <a:defRPr sz="1600" kern="1200">
                <a:solidFill>
                  <a:srgbClr val="FFFFFF"/>
                </a:solidFill>
                <a:latin typeface="Arial" panose="020B0604020202020204" pitchFamily="34" charset="0"/>
                <a:ea typeface="+mn-ea"/>
                <a:cs typeface="Arial" panose="020B0604020202020204" pitchFamily="34" charset="0"/>
              </a:defRPr>
            </a:lvl4pPr>
            <a:lvl5pPr marL="1188720" indent="-137160" algn="l" defTabSz="914400" rtl="0" eaLnBrk="1" latinLnBrk="0" hangingPunct="1">
              <a:spcBef>
                <a:spcPct val="20000"/>
              </a:spcBef>
              <a:buClr>
                <a:schemeClr val="accent1"/>
              </a:buClr>
              <a:buSzPct val="100000"/>
              <a:buFont typeface="Wingdings" panose="05000000000000000000" pitchFamily="2" charset="2"/>
              <a:buChar char="v"/>
              <a:defRPr sz="1400" kern="1200" baseline="0">
                <a:solidFill>
                  <a:srgbClr val="FFFFFF"/>
                </a:solidFill>
                <a:latin typeface="Arial" panose="020B0604020202020204" pitchFamily="34" charset="0"/>
                <a:ea typeface="+mn-ea"/>
                <a:cs typeface="Arial" panose="020B0604020202020204" pitchFamily="34" charset="0"/>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dirty="0" smtClean="0"/>
              <a:t>Finish post-processing the cycle well results</a:t>
            </a:r>
          </a:p>
          <a:p>
            <a:r>
              <a:rPr lang="en-US" dirty="0" smtClean="0"/>
              <a:t>QAQC the process, post-processing, and results</a:t>
            </a:r>
          </a:p>
          <a:p>
            <a:r>
              <a:rPr lang="en-US" dirty="0" smtClean="0"/>
              <a:t>Export results to </a:t>
            </a:r>
            <a:r>
              <a:rPr lang="en-US" dirty="0" err="1" smtClean="0"/>
              <a:t>shapefiles</a:t>
            </a:r>
            <a:r>
              <a:rPr lang="en-US" dirty="0" smtClean="0"/>
              <a:t> and create final csv files for each zone</a:t>
            </a:r>
          </a:p>
          <a:p>
            <a:r>
              <a:rPr lang="en-US" dirty="0"/>
              <a:t>Finalize </a:t>
            </a:r>
            <a:r>
              <a:rPr lang="en-US" dirty="0" smtClean="0"/>
              <a:t>documentation and write metadata for </a:t>
            </a:r>
            <a:r>
              <a:rPr lang="en-US" dirty="0" err="1" smtClean="0"/>
              <a:t>shapefiles</a:t>
            </a:r>
            <a:endParaRPr lang="en-US" dirty="0" smtClean="0"/>
          </a:p>
          <a:p>
            <a:r>
              <a:rPr lang="en-US" dirty="0" smtClean="0"/>
              <a:t>Distribute results to public</a:t>
            </a:r>
          </a:p>
          <a:p>
            <a:r>
              <a:rPr lang="en-US" dirty="0" smtClean="0"/>
              <a:t>Also ahead with the NRD’s help</a:t>
            </a:r>
          </a:p>
          <a:p>
            <a:pPr lvl="1"/>
            <a:r>
              <a:rPr lang="en-US" dirty="0" smtClean="0"/>
              <a:t>Examine and incorporate AEM data into the LPMT Model</a:t>
            </a:r>
          </a:p>
          <a:p>
            <a:pPr lvl="1"/>
            <a:r>
              <a:rPr lang="en-US" dirty="0" smtClean="0"/>
              <a:t>Develop local sub-models</a:t>
            </a:r>
          </a:p>
          <a:p>
            <a:pPr lvl="1"/>
            <a:endParaRPr lang="en-US" dirty="0"/>
          </a:p>
        </p:txBody>
      </p:sp>
      <p:sp>
        <p:nvSpPr>
          <p:cNvPr id="5" name="TextBox 4"/>
          <p:cNvSpPr txBox="1"/>
          <p:nvPr/>
        </p:nvSpPr>
        <p:spPr>
          <a:xfrm>
            <a:off x="820335" y="535935"/>
            <a:ext cx="6633556" cy="707886"/>
          </a:xfrm>
          <a:prstGeom prst="rect">
            <a:avLst/>
          </a:prstGeom>
          <a:noFill/>
        </p:spPr>
        <p:txBody>
          <a:bodyPr wrap="square" rtlCol="0">
            <a:spAutoFit/>
          </a:bodyPr>
          <a:lstStyle/>
          <a:p>
            <a:r>
              <a:rPr lang="en-US" sz="4000" dirty="0" smtClean="0">
                <a:solidFill>
                  <a:schemeClr val="bg1"/>
                </a:solidFill>
                <a:latin typeface="+mj-lt"/>
              </a:rPr>
              <a:t>What’s Left to Do?</a:t>
            </a:r>
            <a:endParaRPr lang="en-US" sz="4000" dirty="0">
              <a:solidFill>
                <a:schemeClr val="bg1"/>
              </a:solidFill>
              <a:latin typeface="+mj-lt"/>
            </a:endParaRPr>
          </a:p>
        </p:txBody>
      </p:sp>
    </p:spTree>
    <p:extLst>
      <p:ext uri="{BB962C8B-B14F-4D97-AF65-F5344CB8AC3E}">
        <p14:creationId xmlns:p14="http://schemas.microsoft.com/office/powerpoint/2010/main" val="2063659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p:cNvSpPr txBox="1">
            <a:spLocks/>
          </p:cNvSpPr>
          <p:nvPr/>
        </p:nvSpPr>
        <p:spPr>
          <a:xfrm>
            <a:off x="820335" y="1916724"/>
            <a:ext cx="8154988" cy="4596221"/>
          </a:xfrm>
          <a:prstGeom prst="rect">
            <a:avLst/>
          </a:prstGeom>
        </p:spPr>
        <p:txBody>
          <a:bodyPr>
            <a:normAutofit/>
          </a:bodyPr>
          <a:lstStyle>
            <a:lvl1pPr marL="182880" indent="-182880" algn="l" defTabSz="914400" rtl="0" eaLnBrk="1" latinLnBrk="0" hangingPunct="1">
              <a:spcBef>
                <a:spcPct val="20000"/>
              </a:spcBef>
              <a:buClr>
                <a:schemeClr val="accent1"/>
              </a:buClr>
              <a:buSzPct val="85000"/>
              <a:buFont typeface="Wingdings" charset="2"/>
              <a:buChar char="Ø"/>
              <a:defRPr sz="2400" kern="1200">
                <a:solidFill>
                  <a:srgbClr val="FFFFFF"/>
                </a:solidFill>
                <a:latin typeface="Arial" panose="020B0604020202020204" pitchFamily="34" charset="0"/>
                <a:ea typeface="+mn-ea"/>
                <a:cs typeface="Arial" panose="020B0604020202020204" pitchFamily="34" charset="0"/>
              </a:defRPr>
            </a:lvl1pPr>
            <a:lvl2pPr marL="457200" indent="-182880" algn="l" defTabSz="914400" rtl="0" eaLnBrk="1" latinLnBrk="0" hangingPunct="1">
              <a:spcBef>
                <a:spcPct val="20000"/>
              </a:spcBef>
              <a:buClr>
                <a:schemeClr val="accent1"/>
              </a:buClr>
              <a:buSzPct val="85000"/>
              <a:buFont typeface="Courier New"/>
              <a:buChar char="o"/>
              <a:defRPr sz="2000" kern="1200">
                <a:solidFill>
                  <a:srgbClr val="FFFFFF"/>
                </a:solidFill>
                <a:latin typeface="Arial" panose="020B0604020202020204" pitchFamily="34" charset="0"/>
                <a:ea typeface="+mn-ea"/>
                <a:cs typeface="Arial" panose="020B0604020202020204" pitchFamily="34" charset="0"/>
              </a:defRPr>
            </a:lvl2pPr>
            <a:lvl3pPr marL="731520" indent="-182880" algn="l" defTabSz="914400" rtl="0" eaLnBrk="1" latinLnBrk="0" hangingPunct="1">
              <a:spcBef>
                <a:spcPct val="20000"/>
              </a:spcBef>
              <a:buClr>
                <a:schemeClr val="accent1"/>
              </a:buClr>
              <a:buSzPct val="90000"/>
              <a:buFont typeface="Wingdings" charset="2"/>
              <a:buChar char="§"/>
              <a:defRPr sz="1800" kern="1200">
                <a:solidFill>
                  <a:srgbClr val="FFFFFF"/>
                </a:solidFill>
                <a:latin typeface="Arial" panose="020B0604020202020204" pitchFamily="34" charset="0"/>
                <a:ea typeface="+mn-ea"/>
                <a:cs typeface="Arial" panose="020B0604020202020204" pitchFamily="34" charset="0"/>
              </a:defRPr>
            </a:lvl3pPr>
            <a:lvl4pPr marL="1005840" indent="-182880" algn="l" defTabSz="914400" rtl="0" eaLnBrk="1" latinLnBrk="0" hangingPunct="1">
              <a:spcBef>
                <a:spcPct val="20000"/>
              </a:spcBef>
              <a:buClr>
                <a:schemeClr val="accent1"/>
              </a:buClr>
              <a:buFont typeface="Arial" pitchFamily="34" charset="0"/>
              <a:buChar char="•"/>
              <a:defRPr sz="1600" kern="1200">
                <a:solidFill>
                  <a:srgbClr val="FFFFFF"/>
                </a:solidFill>
                <a:latin typeface="Arial" panose="020B0604020202020204" pitchFamily="34" charset="0"/>
                <a:ea typeface="+mn-ea"/>
                <a:cs typeface="Arial" panose="020B0604020202020204" pitchFamily="34" charset="0"/>
              </a:defRPr>
            </a:lvl4pPr>
            <a:lvl5pPr marL="1188720" indent="-137160" algn="l" defTabSz="914400" rtl="0" eaLnBrk="1" latinLnBrk="0" hangingPunct="1">
              <a:spcBef>
                <a:spcPct val="20000"/>
              </a:spcBef>
              <a:buClr>
                <a:schemeClr val="accent1"/>
              </a:buClr>
              <a:buSzPct val="100000"/>
              <a:buFont typeface="Wingdings" panose="05000000000000000000" pitchFamily="2" charset="2"/>
              <a:buChar char="v"/>
              <a:defRPr sz="1400" kern="1200" baseline="0">
                <a:solidFill>
                  <a:srgbClr val="FFFFFF"/>
                </a:solidFill>
                <a:latin typeface="Arial" panose="020B0604020202020204" pitchFamily="34" charset="0"/>
                <a:ea typeface="+mn-ea"/>
                <a:cs typeface="Arial" panose="020B0604020202020204" pitchFamily="34" charset="0"/>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dirty="0" smtClean="0"/>
              <a:t>LPMT Model was constructed to aid in the study of impact to streams within the region with an emphasis on hydrologic connectivity</a:t>
            </a:r>
          </a:p>
          <a:p>
            <a:r>
              <a:rPr lang="en-US" dirty="0" smtClean="0"/>
              <a:t>Cycle well analysis was conducted using the LPMT Model expanded to fifty years</a:t>
            </a:r>
          </a:p>
          <a:p>
            <a:r>
              <a:rPr lang="en-US" dirty="0"/>
              <a:t>Z</a:t>
            </a:r>
            <a:r>
              <a:rPr lang="en-US" dirty="0" smtClean="0"/>
              <a:t>ones allow for hydrologic connectivity to analyzed at watershed level</a:t>
            </a:r>
          </a:p>
          <a:p>
            <a:r>
              <a:rPr lang="en-US" dirty="0" smtClean="0"/>
              <a:t>Post-processing and QAQC need to be completed</a:t>
            </a:r>
            <a:endParaRPr lang="en-US" dirty="0"/>
          </a:p>
        </p:txBody>
      </p:sp>
      <p:sp>
        <p:nvSpPr>
          <p:cNvPr id="5" name="TextBox 4"/>
          <p:cNvSpPr txBox="1"/>
          <p:nvPr/>
        </p:nvSpPr>
        <p:spPr>
          <a:xfrm>
            <a:off x="820335" y="535935"/>
            <a:ext cx="6633556" cy="707886"/>
          </a:xfrm>
          <a:prstGeom prst="rect">
            <a:avLst/>
          </a:prstGeom>
          <a:noFill/>
        </p:spPr>
        <p:txBody>
          <a:bodyPr wrap="square" rtlCol="0">
            <a:spAutoFit/>
          </a:bodyPr>
          <a:lstStyle/>
          <a:p>
            <a:r>
              <a:rPr lang="en-US" sz="4000" dirty="0" smtClean="0">
                <a:solidFill>
                  <a:schemeClr val="bg1"/>
                </a:solidFill>
                <a:latin typeface="+mj-lt"/>
              </a:rPr>
              <a:t>Summary</a:t>
            </a:r>
            <a:endParaRPr lang="en-US" sz="4000" dirty="0">
              <a:solidFill>
                <a:schemeClr val="bg1"/>
              </a:solidFill>
              <a:latin typeface="+mj-lt"/>
            </a:endParaRPr>
          </a:p>
        </p:txBody>
      </p:sp>
    </p:spTree>
    <p:extLst>
      <p:ext uri="{BB962C8B-B14F-4D97-AF65-F5344CB8AC3E}">
        <p14:creationId xmlns:p14="http://schemas.microsoft.com/office/powerpoint/2010/main" val="1165169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0"/>
          </p:nvPr>
        </p:nvSpPr>
        <p:spPr/>
        <p:txBody>
          <a:bodyPr>
            <a:normAutofit fontScale="92500" lnSpcReduction="10000"/>
          </a:bodyPr>
          <a:lstStyle/>
          <a:p>
            <a:r>
              <a:rPr lang="en-US" dirty="0" smtClean="0"/>
              <a:t>Philip Paitz</a:t>
            </a:r>
          </a:p>
          <a:p>
            <a:r>
              <a:rPr lang="en-US" dirty="0" smtClean="0"/>
              <a:t>Water Planning IWM Analyst</a:t>
            </a:r>
          </a:p>
          <a:p>
            <a:r>
              <a:rPr lang="en-US" dirty="0"/>
              <a:t>p</a:t>
            </a:r>
            <a:r>
              <a:rPr lang="en-US" dirty="0" smtClean="0"/>
              <a:t>hilip.paitz@nebraska.gov</a:t>
            </a:r>
            <a:endParaRPr lang="en-US" dirty="0"/>
          </a:p>
        </p:txBody>
      </p:sp>
    </p:spTree>
    <p:extLst>
      <p:ext uri="{BB962C8B-B14F-4D97-AF65-F5344CB8AC3E}">
        <p14:creationId xmlns:p14="http://schemas.microsoft.com/office/powerpoint/2010/main" val="22042208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p:cNvSpPr txBox="1">
            <a:spLocks/>
          </p:cNvSpPr>
          <p:nvPr/>
        </p:nvSpPr>
        <p:spPr>
          <a:xfrm>
            <a:off x="820335" y="1554413"/>
            <a:ext cx="8154988" cy="4596221"/>
          </a:xfrm>
          <a:prstGeom prst="rect">
            <a:avLst/>
          </a:prstGeom>
        </p:spPr>
        <p:txBody>
          <a:bodyPr>
            <a:normAutofit/>
          </a:bodyPr>
          <a:lstStyle>
            <a:lvl1pPr marL="182880" indent="-182880" algn="l" defTabSz="914400" rtl="0" eaLnBrk="1" latinLnBrk="0" hangingPunct="1">
              <a:spcBef>
                <a:spcPct val="20000"/>
              </a:spcBef>
              <a:buClr>
                <a:schemeClr val="accent1"/>
              </a:buClr>
              <a:buSzPct val="85000"/>
              <a:buFont typeface="Wingdings" charset="2"/>
              <a:buChar char="Ø"/>
              <a:defRPr sz="2400" kern="1200">
                <a:solidFill>
                  <a:srgbClr val="FFFFFF"/>
                </a:solidFill>
                <a:latin typeface="Arial" panose="020B0604020202020204" pitchFamily="34" charset="0"/>
                <a:ea typeface="+mn-ea"/>
                <a:cs typeface="Arial" panose="020B0604020202020204" pitchFamily="34" charset="0"/>
              </a:defRPr>
            </a:lvl1pPr>
            <a:lvl2pPr marL="457200" indent="-182880" algn="l" defTabSz="914400" rtl="0" eaLnBrk="1" latinLnBrk="0" hangingPunct="1">
              <a:spcBef>
                <a:spcPct val="20000"/>
              </a:spcBef>
              <a:buClr>
                <a:schemeClr val="accent1"/>
              </a:buClr>
              <a:buSzPct val="85000"/>
              <a:buFont typeface="Courier New"/>
              <a:buChar char="o"/>
              <a:defRPr sz="2000" kern="1200">
                <a:solidFill>
                  <a:srgbClr val="FFFFFF"/>
                </a:solidFill>
                <a:latin typeface="Arial" panose="020B0604020202020204" pitchFamily="34" charset="0"/>
                <a:ea typeface="+mn-ea"/>
                <a:cs typeface="Arial" panose="020B0604020202020204" pitchFamily="34" charset="0"/>
              </a:defRPr>
            </a:lvl2pPr>
            <a:lvl3pPr marL="731520" indent="-182880" algn="l" defTabSz="914400" rtl="0" eaLnBrk="1" latinLnBrk="0" hangingPunct="1">
              <a:spcBef>
                <a:spcPct val="20000"/>
              </a:spcBef>
              <a:buClr>
                <a:schemeClr val="accent1"/>
              </a:buClr>
              <a:buSzPct val="90000"/>
              <a:buFont typeface="Wingdings" charset="2"/>
              <a:buChar char="§"/>
              <a:defRPr sz="1800" kern="1200">
                <a:solidFill>
                  <a:srgbClr val="FFFFFF"/>
                </a:solidFill>
                <a:latin typeface="Arial" panose="020B0604020202020204" pitchFamily="34" charset="0"/>
                <a:ea typeface="+mn-ea"/>
                <a:cs typeface="Arial" panose="020B0604020202020204" pitchFamily="34" charset="0"/>
              </a:defRPr>
            </a:lvl3pPr>
            <a:lvl4pPr marL="1005840" indent="-182880" algn="l" defTabSz="914400" rtl="0" eaLnBrk="1" latinLnBrk="0" hangingPunct="1">
              <a:spcBef>
                <a:spcPct val="20000"/>
              </a:spcBef>
              <a:buClr>
                <a:schemeClr val="accent1"/>
              </a:buClr>
              <a:buFont typeface="Arial" pitchFamily="34" charset="0"/>
              <a:buChar char="•"/>
              <a:defRPr sz="1600" kern="1200">
                <a:solidFill>
                  <a:srgbClr val="FFFFFF"/>
                </a:solidFill>
                <a:latin typeface="Arial" panose="020B0604020202020204" pitchFamily="34" charset="0"/>
                <a:ea typeface="+mn-ea"/>
                <a:cs typeface="Arial" panose="020B0604020202020204" pitchFamily="34" charset="0"/>
              </a:defRPr>
            </a:lvl4pPr>
            <a:lvl5pPr marL="1188720" indent="-137160" algn="l" defTabSz="914400" rtl="0" eaLnBrk="1" latinLnBrk="0" hangingPunct="1">
              <a:spcBef>
                <a:spcPct val="20000"/>
              </a:spcBef>
              <a:buClr>
                <a:schemeClr val="accent1"/>
              </a:buClr>
              <a:buSzPct val="100000"/>
              <a:buFont typeface="Wingdings" panose="05000000000000000000" pitchFamily="2" charset="2"/>
              <a:buChar char="v"/>
              <a:defRPr sz="1400" kern="1200" baseline="0">
                <a:solidFill>
                  <a:srgbClr val="FFFFFF"/>
                </a:solidFill>
                <a:latin typeface="Arial" panose="020B0604020202020204" pitchFamily="34" charset="0"/>
                <a:ea typeface="+mn-ea"/>
                <a:cs typeface="Arial" panose="020B0604020202020204" pitchFamily="34" charset="0"/>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dirty="0" smtClean="0"/>
              <a:t>Lower Platte Missouri Tributaries (LPMT) Model Construction Timeline</a:t>
            </a:r>
          </a:p>
          <a:p>
            <a:r>
              <a:rPr lang="en-US" dirty="0" smtClean="0"/>
              <a:t>LPMT Model Construction Domain and Boundaries</a:t>
            </a:r>
          </a:p>
          <a:p>
            <a:r>
              <a:rPr lang="en-US" dirty="0" smtClean="0"/>
              <a:t>Cycle Well Analysis</a:t>
            </a:r>
          </a:p>
          <a:p>
            <a:r>
              <a:rPr lang="en-US" dirty="0" smtClean="0"/>
              <a:t>Cycle Well Zones </a:t>
            </a:r>
          </a:p>
          <a:p>
            <a:r>
              <a:rPr lang="en-US" dirty="0" smtClean="0"/>
              <a:t>Results – All Zones, Missouri Tributary Zones, and a Single Zone</a:t>
            </a:r>
            <a:endParaRPr lang="en-US" dirty="0"/>
          </a:p>
        </p:txBody>
      </p:sp>
      <p:sp>
        <p:nvSpPr>
          <p:cNvPr id="5" name="TextBox 4"/>
          <p:cNvSpPr txBox="1"/>
          <p:nvPr/>
        </p:nvSpPr>
        <p:spPr>
          <a:xfrm>
            <a:off x="820335" y="535935"/>
            <a:ext cx="6633556" cy="707886"/>
          </a:xfrm>
          <a:prstGeom prst="rect">
            <a:avLst/>
          </a:prstGeom>
          <a:noFill/>
        </p:spPr>
        <p:txBody>
          <a:bodyPr wrap="square" rtlCol="0">
            <a:spAutoFit/>
          </a:bodyPr>
          <a:lstStyle/>
          <a:p>
            <a:r>
              <a:rPr lang="en-US" sz="4000" dirty="0" smtClean="0">
                <a:solidFill>
                  <a:schemeClr val="bg1"/>
                </a:solidFill>
                <a:latin typeface="+mj-lt"/>
              </a:rPr>
              <a:t>Outline</a:t>
            </a:r>
            <a:endParaRPr lang="en-US" sz="4000" dirty="0">
              <a:solidFill>
                <a:schemeClr val="bg1"/>
              </a:solidFill>
              <a:latin typeface="+mj-lt"/>
            </a:endParaRPr>
          </a:p>
        </p:txBody>
      </p:sp>
    </p:spTree>
    <p:extLst>
      <p:ext uri="{BB962C8B-B14F-4D97-AF65-F5344CB8AC3E}">
        <p14:creationId xmlns:p14="http://schemas.microsoft.com/office/powerpoint/2010/main" val="2191872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p:cNvSpPr txBox="1">
            <a:spLocks/>
          </p:cNvSpPr>
          <p:nvPr/>
        </p:nvSpPr>
        <p:spPr>
          <a:xfrm>
            <a:off x="820335" y="1916717"/>
            <a:ext cx="8154988" cy="4596221"/>
          </a:xfrm>
          <a:prstGeom prst="rect">
            <a:avLst/>
          </a:prstGeom>
        </p:spPr>
        <p:txBody>
          <a:bodyPr>
            <a:normAutofit/>
          </a:bodyPr>
          <a:lstStyle>
            <a:lvl1pPr marL="182880" indent="-182880" algn="l" defTabSz="914400" rtl="0" eaLnBrk="1" latinLnBrk="0" hangingPunct="1">
              <a:spcBef>
                <a:spcPct val="20000"/>
              </a:spcBef>
              <a:buClr>
                <a:schemeClr val="accent1"/>
              </a:buClr>
              <a:buSzPct val="85000"/>
              <a:buFont typeface="Wingdings" charset="2"/>
              <a:buChar char="Ø"/>
              <a:defRPr sz="2400" kern="1200">
                <a:solidFill>
                  <a:srgbClr val="FFFFFF"/>
                </a:solidFill>
                <a:latin typeface="Arial" panose="020B0604020202020204" pitchFamily="34" charset="0"/>
                <a:ea typeface="+mn-ea"/>
                <a:cs typeface="Arial" panose="020B0604020202020204" pitchFamily="34" charset="0"/>
              </a:defRPr>
            </a:lvl1pPr>
            <a:lvl2pPr marL="457200" indent="-182880" algn="l" defTabSz="914400" rtl="0" eaLnBrk="1" latinLnBrk="0" hangingPunct="1">
              <a:spcBef>
                <a:spcPct val="20000"/>
              </a:spcBef>
              <a:buClr>
                <a:schemeClr val="accent1"/>
              </a:buClr>
              <a:buSzPct val="85000"/>
              <a:buFont typeface="Courier New"/>
              <a:buChar char="o"/>
              <a:defRPr sz="2000" kern="1200">
                <a:solidFill>
                  <a:srgbClr val="FFFFFF"/>
                </a:solidFill>
                <a:latin typeface="Arial" panose="020B0604020202020204" pitchFamily="34" charset="0"/>
                <a:ea typeface="+mn-ea"/>
                <a:cs typeface="Arial" panose="020B0604020202020204" pitchFamily="34" charset="0"/>
              </a:defRPr>
            </a:lvl2pPr>
            <a:lvl3pPr marL="731520" indent="-182880" algn="l" defTabSz="914400" rtl="0" eaLnBrk="1" latinLnBrk="0" hangingPunct="1">
              <a:spcBef>
                <a:spcPct val="20000"/>
              </a:spcBef>
              <a:buClr>
                <a:schemeClr val="accent1"/>
              </a:buClr>
              <a:buSzPct val="90000"/>
              <a:buFont typeface="Wingdings" charset="2"/>
              <a:buChar char="§"/>
              <a:defRPr sz="1800" kern="1200">
                <a:solidFill>
                  <a:srgbClr val="FFFFFF"/>
                </a:solidFill>
                <a:latin typeface="Arial" panose="020B0604020202020204" pitchFamily="34" charset="0"/>
                <a:ea typeface="+mn-ea"/>
                <a:cs typeface="Arial" panose="020B0604020202020204" pitchFamily="34" charset="0"/>
              </a:defRPr>
            </a:lvl3pPr>
            <a:lvl4pPr marL="1005840" indent="-182880" algn="l" defTabSz="914400" rtl="0" eaLnBrk="1" latinLnBrk="0" hangingPunct="1">
              <a:spcBef>
                <a:spcPct val="20000"/>
              </a:spcBef>
              <a:buClr>
                <a:schemeClr val="accent1"/>
              </a:buClr>
              <a:buFont typeface="Arial" pitchFamily="34" charset="0"/>
              <a:buChar char="•"/>
              <a:defRPr sz="1600" kern="1200">
                <a:solidFill>
                  <a:srgbClr val="FFFFFF"/>
                </a:solidFill>
                <a:latin typeface="Arial" panose="020B0604020202020204" pitchFamily="34" charset="0"/>
                <a:ea typeface="+mn-ea"/>
                <a:cs typeface="Arial" panose="020B0604020202020204" pitchFamily="34" charset="0"/>
              </a:defRPr>
            </a:lvl4pPr>
            <a:lvl5pPr marL="1188720" indent="-137160" algn="l" defTabSz="914400" rtl="0" eaLnBrk="1" latinLnBrk="0" hangingPunct="1">
              <a:spcBef>
                <a:spcPct val="20000"/>
              </a:spcBef>
              <a:buClr>
                <a:schemeClr val="accent1"/>
              </a:buClr>
              <a:buSzPct val="100000"/>
              <a:buFont typeface="Wingdings" panose="05000000000000000000" pitchFamily="2" charset="2"/>
              <a:buChar char="v"/>
              <a:defRPr sz="1400" kern="1200" baseline="0">
                <a:solidFill>
                  <a:srgbClr val="FFFFFF"/>
                </a:solidFill>
                <a:latin typeface="Arial" panose="020B0604020202020204" pitchFamily="34" charset="0"/>
                <a:ea typeface="+mn-ea"/>
                <a:cs typeface="Arial" panose="020B0604020202020204" pitchFamily="34" charset="0"/>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dirty="0"/>
              <a:t>Provide a regional numerical groundwater model to aid in the study of the impact of pumping on streams in the </a:t>
            </a:r>
            <a:r>
              <a:rPr lang="en-US" dirty="0" smtClean="0"/>
              <a:t>area</a:t>
            </a:r>
          </a:p>
          <a:p>
            <a:r>
              <a:rPr lang="en-US" dirty="0" smtClean="0"/>
              <a:t>Before </a:t>
            </a:r>
            <a:r>
              <a:rPr lang="en-US" dirty="0"/>
              <a:t>the development of the LPMT model there was no regional model encompassing the eastern region of Nebraska. The LPMT model covers the northern and central part of that region</a:t>
            </a:r>
          </a:p>
          <a:p>
            <a:r>
              <a:rPr lang="en-US" dirty="0"/>
              <a:t>Region contains complex </a:t>
            </a:r>
            <a:r>
              <a:rPr lang="en-US" dirty="0" err="1"/>
              <a:t>hydrogeologic</a:t>
            </a:r>
            <a:r>
              <a:rPr lang="en-US" dirty="0"/>
              <a:t> features which range from the High Plains Aquifer in the western side, to alluvial aquifers near the major streams, and local perched and semi-perched aquifers in regions containing glacial </a:t>
            </a:r>
            <a:r>
              <a:rPr lang="en-US" dirty="0" smtClean="0"/>
              <a:t>till</a:t>
            </a:r>
            <a:endParaRPr lang="en-US" dirty="0"/>
          </a:p>
        </p:txBody>
      </p:sp>
      <p:sp>
        <p:nvSpPr>
          <p:cNvPr id="5" name="TextBox 4"/>
          <p:cNvSpPr txBox="1"/>
          <p:nvPr/>
        </p:nvSpPr>
        <p:spPr>
          <a:xfrm>
            <a:off x="820335" y="535935"/>
            <a:ext cx="6633556" cy="1323439"/>
          </a:xfrm>
          <a:prstGeom prst="rect">
            <a:avLst/>
          </a:prstGeom>
          <a:noFill/>
        </p:spPr>
        <p:txBody>
          <a:bodyPr wrap="square" rtlCol="0">
            <a:spAutoFit/>
          </a:bodyPr>
          <a:lstStyle/>
          <a:p>
            <a:r>
              <a:rPr lang="en-US" sz="4000" dirty="0" smtClean="0">
                <a:solidFill>
                  <a:schemeClr val="bg1"/>
                </a:solidFill>
                <a:latin typeface="+mj-lt"/>
              </a:rPr>
              <a:t>Why Was the LPMT Model Constructed?</a:t>
            </a:r>
            <a:endParaRPr lang="en-US" sz="4000" dirty="0">
              <a:solidFill>
                <a:schemeClr val="bg1"/>
              </a:solidFill>
              <a:latin typeface="+mj-lt"/>
            </a:endParaRPr>
          </a:p>
        </p:txBody>
      </p:sp>
    </p:spTree>
    <p:extLst>
      <p:ext uri="{BB962C8B-B14F-4D97-AF65-F5344CB8AC3E}">
        <p14:creationId xmlns:p14="http://schemas.microsoft.com/office/powerpoint/2010/main" val="1623468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p:cNvSpPr txBox="1">
            <a:spLocks/>
          </p:cNvSpPr>
          <p:nvPr/>
        </p:nvSpPr>
        <p:spPr>
          <a:xfrm>
            <a:off x="820335" y="1911130"/>
            <a:ext cx="8154988" cy="4596221"/>
          </a:xfrm>
          <a:prstGeom prst="rect">
            <a:avLst/>
          </a:prstGeom>
        </p:spPr>
        <p:txBody>
          <a:bodyPr>
            <a:normAutofit/>
          </a:bodyPr>
          <a:lstStyle>
            <a:lvl1pPr marL="182880" indent="-182880" algn="l" defTabSz="914400" rtl="0" eaLnBrk="1" latinLnBrk="0" hangingPunct="1">
              <a:spcBef>
                <a:spcPct val="20000"/>
              </a:spcBef>
              <a:buClr>
                <a:schemeClr val="accent1"/>
              </a:buClr>
              <a:buSzPct val="85000"/>
              <a:buFont typeface="Wingdings" charset="2"/>
              <a:buChar char="Ø"/>
              <a:defRPr sz="2400" kern="1200">
                <a:solidFill>
                  <a:srgbClr val="FFFFFF"/>
                </a:solidFill>
                <a:latin typeface="Arial" panose="020B0604020202020204" pitchFamily="34" charset="0"/>
                <a:ea typeface="+mn-ea"/>
                <a:cs typeface="Arial" panose="020B0604020202020204" pitchFamily="34" charset="0"/>
              </a:defRPr>
            </a:lvl1pPr>
            <a:lvl2pPr marL="457200" indent="-182880" algn="l" defTabSz="914400" rtl="0" eaLnBrk="1" latinLnBrk="0" hangingPunct="1">
              <a:spcBef>
                <a:spcPct val="20000"/>
              </a:spcBef>
              <a:buClr>
                <a:schemeClr val="accent1"/>
              </a:buClr>
              <a:buSzPct val="85000"/>
              <a:buFont typeface="Courier New"/>
              <a:buChar char="o"/>
              <a:defRPr sz="2000" kern="1200">
                <a:solidFill>
                  <a:srgbClr val="FFFFFF"/>
                </a:solidFill>
                <a:latin typeface="Arial" panose="020B0604020202020204" pitchFamily="34" charset="0"/>
                <a:ea typeface="+mn-ea"/>
                <a:cs typeface="Arial" panose="020B0604020202020204" pitchFamily="34" charset="0"/>
              </a:defRPr>
            </a:lvl2pPr>
            <a:lvl3pPr marL="731520" indent="-182880" algn="l" defTabSz="914400" rtl="0" eaLnBrk="1" latinLnBrk="0" hangingPunct="1">
              <a:spcBef>
                <a:spcPct val="20000"/>
              </a:spcBef>
              <a:buClr>
                <a:schemeClr val="accent1"/>
              </a:buClr>
              <a:buSzPct val="90000"/>
              <a:buFont typeface="Wingdings" charset="2"/>
              <a:buChar char="§"/>
              <a:defRPr sz="1800" kern="1200">
                <a:solidFill>
                  <a:srgbClr val="FFFFFF"/>
                </a:solidFill>
                <a:latin typeface="Arial" panose="020B0604020202020204" pitchFamily="34" charset="0"/>
                <a:ea typeface="+mn-ea"/>
                <a:cs typeface="Arial" panose="020B0604020202020204" pitchFamily="34" charset="0"/>
              </a:defRPr>
            </a:lvl3pPr>
            <a:lvl4pPr marL="1005840" indent="-182880" algn="l" defTabSz="914400" rtl="0" eaLnBrk="1" latinLnBrk="0" hangingPunct="1">
              <a:spcBef>
                <a:spcPct val="20000"/>
              </a:spcBef>
              <a:buClr>
                <a:schemeClr val="accent1"/>
              </a:buClr>
              <a:buFont typeface="Arial" pitchFamily="34" charset="0"/>
              <a:buChar char="•"/>
              <a:defRPr sz="1600" kern="1200">
                <a:solidFill>
                  <a:srgbClr val="FFFFFF"/>
                </a:solidFill>
                <a:latin typeface="Arial" panose="020B0604020202020204" pitchFamily="34" charset="0"/>
                <a:ea typeface="+mn-ea"/>
                <a:cs typeface="Arial" panose="020B0604020202020204" pitchFamily="34" charset="0"/>
              </a:defRPr>
            </a:lvl4pPr>
            <a:lvl5pPr marL="1188720" indent="-137160" algn="l" defTabSz="914400" rtl="0" eaLnBrk="1" latinLnBrk="0" hangingPunct="1">
              <a:spcBef>
                <a:spcPct val="20000"/>
              </a:spcBef>
              <a:buClr>
                <a:schemeClr val="accent1"/>
              </a:buClr>
              <a:buSzPct val="100000"/>
              <a:buFont typeface="Wingdings" panose="05000000000000000000" pitchFamily="2" charset="2"/>
              <a:buChar char="v"/>
              <a:defRPr sz="1400" kern="1200" baseline="0">
                <a:solidFill>
                  <a:srgbClr val="FFFFFF"/>
                </a:solidFill>
                <a:latin typeface="Arial" panose="020B0604020202020204" pitchFamily="34" charset="0"/>
                <a:ea typeface="+mn-ea"/>
                <a:cs typeface="Arial" panose="020B0604020202020204" pitchFamily="34" charset="0"/>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dirty="0"/>
              <a:t>Three HDR reports from 2012, 2013, and 2014 provided the basis for the development of the model</a:t>
            </a:r>
          </a:p>
          <a:p>
            <a:r>
              <a:rPr lang="en-US" dirty="0"/>
              <a:t>Initial model work started in July of 2014.  Model development was contracted out to HDR</a:t>
            </a:r>
          </a:p>
          <a:p>
            <a:r>
              <a:rPr lang="en-US" dirty="0"/>
              <a:t>First version of the model was finished late 2016 and was reviewed by Olsson Associates.  Revisions requested included separating the evapotranspiration from the watershed model to an EVT package, incorporating pilot points, and modify the zonation constraints</a:t>
            </a:r>
          </a:p>
          <a:p>
            <a:r>
              <a:rPr lang="en-US" dirty="0"/>
              <a:t>Final model incorporating revisions from the review was finished December of 2018</a:t>
            </a:r>
          </a:p>
        </p:txBody>
      </p:sp>
      <p:sp>
        <p:nvSpPr>
          <p:cNvPr id="5" name="TextBox 4"/>
          <p:cNvSpPr txBox="1"/>
          <p:nvPr/>
        </p:nvSpPr>
        <p:spPr>
          <a:xfrm>
            <a:off x="820335" y="535935"/>
            <a:ext cx="6633556" cy="1323439"/>
          </a:xfrm>
          <a:prstGeom prst="rect">
            <a:avLst/>
          </a:prstGeom>
          <a:noFill/>
        </p:spPr>
        <p:txBody>
          <a:bodyPr wrap="square" rtlCol="0">
            <a:spAutoFit/>
          </a:bodyPr>
          <a:lstStyle/>
          <a:p>
            <a:r>
              <a:rPr lang="en-US" sz="4000" dirty="0" smtClean="0">
                <a:solidFill>
                  <a:schemeClr val="bg1"/>
                </a:solidFill>
                <a:latin typeface="+mj-lt"/>
              </a:rPr>
              <a:t>LPMT Model Construction Timeline</a:t>
            </a:r>
            <a:endParaRPr lang="en-US" sz="4000" dirty="0">
              <a:solidFill>
                <a:schemeClr val="bg1"/>
              </a:solidFill>
              <a:latin typeface="+mj-lt"/>
            </a:endParaRPr>
          </a:p>
        </p:txBody>
      </p:sp>
    </p:spTree>
    <p:extLst>
      <p:ext uri="{BB962C8B-B14F-4D97-AF65-F5344CB8AC3E}">
        <p14:creationId xmlns:p14="http://schemas.microsoft.com/office/powerpoint/2010/main" val="2448622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p:cNvSpPr txBox="1">
            <a:spLocks/>
          </p:cNvSpPr>
          <p:nvPr/>
        </p:nvSpPr>
        <p:spPr>
          <a:xfrm>
            <a:off x="820335" y="1919144"/>
            <a:ext cx="8154988" cy="4596221"/>
          </a:xfrm>
          <a:prstGeom prst="rect">
            <a:avLst/>
          </a:prstGeom>
        </p:spPr>
        <p:txBody>
          <a:bodyPr>
            <a:normAutofit/>
          </a:bodyPr>
          <a:lstStyle>
            <a:lvl1pPr marL="182880" indent="-182880" algn="l" defTabSz="914400" rtl="0" eaLnBrk="1" latinLnBrk="0" hangingPunct="1">
              <a:spcBef>
                <a:spcPct val="20000"/>
              </a:spcBef>
              <a:buClr>
                <a:schemeClr val="accent1"/>
              </a:buClr>
              <a:buSzPct val="85000"/>
              <a:buFont typeface="Wingdings" charset="2"/>
              <a:buChar char="Ø"/>
              <a:defRPr sz="2400" kern="1200">
                <a:solidFill>
                  <a:srgbClr val="FFFFFF"/>
                </a:solidFill>
                <a:latin typeface="Arial" panose="020B0604020202020204" pitchFamily="34" charset="0"/>
                <a:ea typeface="+mn-ea"/>
                <a:cs typeface="Arial" panose="020B0604020202020204" pitchFamily="34" charset="0"/>
              </a:defRPr>
            </a:lvl1pPr>
            <a:lvl2pPr marL="457200" indent="-182880" algn="l" defTabSz="914400" rtl="0" eaLnBrk="1" latinLnBrk="0" hangingPunct="1">
              <a:spcBef>
                <a:spcPct val="20000"/>
              </a:spcBef>
              <a:buClr>
                <a:schemeClr val="accent1"/>
              </a:buClr>
              <a:buSzPct val="85000"/>
              <a:buFont typeface="Courier New"/>
              <a:buChar char="o"/>
              <a:defRPr sz="2000" kern="1200">
                <a:solidFill>
                  <a:srgbClr val="FFFFFF"/>
                </a:solidFill>
                <a:latin typeface="Arial" panose="020B0604020202020204" pitchFamily="34" charset="0"/>
                <a:ea typeface="+mn-ea"/>
                <a:cs typeface="Arial" panose="020B0604020202020204" pitchFamily="34" charset="0"/>
              </a:defRPr>
            </a:lvl2pPr>
            <a:lvl3pPr marL="731520" indent="-182880" algn="l" defTabSz="914400" rtl="0" eaLnBrk="1" latinLnBrk="0" hangingPunct="1">
              <a:spcBef>
                <a:spcPct val="20000"/>
              </a:spcBef>
              <a:buClr>
                <a:schemeClr val="accent1"/>
              </a:buClr>
              <a:buSzPct val="90000"/>
              <a:buFont typeface="Wingdings" charset="2"/>
              <a:buChar char="§"/>
              <a:defRPr sz="1800" kern="1200">
                <a:solidFill>
                  <a:srgbClr val="FFFFFF"/>
                </a:solidFill>
                <a:latin typeface="Arial" panose="020B0604020202020204" pitchFamily="34" charset="0"/>
                <a:ea typeface="+mn-ea"/>
                <a:cs typeface="Arial" panose="020B0604020202020204" pitchFamily="34" charset="0"/>
              </a:defRPr>
            </a:lvl3pPr>
            <a:lvl4pPr marL="1005840" indent="-182880" algn="l" defTabSz="914400" rtl="0" eaLnBrk="1" latinLnBrk="0" hangingPunct="1">
              <a:spcBef>
                <a:spcPct val="20000"/>
              </a:spcBef>
              <a:buClr>
                <a:schemeClr val="accent1"/>
              </a:buClr>
              <a:buFont typeface="Arial" pitchFamily="34" charset="0"/>
              <a:buChar char="•"/>
              <a:defRPr sz="1600" kern="1200">
                <a:solidFill>
                  <a:srgbClr val="FFFFFF"/>
                </a:solidFill>
                <a:latin typeface="Arial" panose="020B0604020202020204" pitchFamily="34" charset="0"/>
                <a:ea typeface="+mn-ea"/>
                <a:cs typeface="Arial" panose="020B0604020202020204" pitchFamily="34" charset="0"/>
              </a:defRPr>
            </a:lvl4pPr>
            <a:lvl5pPr marL="1188720" indent="-137160" algn="l" defTabSz="914400" rtl="0" eaLnBrk="1" latinLnBrk="0" hangingPunct="1">
              <a:spcBef>
                <a:spcPct val="20000"/>
              </a:spcBef>
              <a:buClr>
                <a:schemeClr val="accent1"/>
              </a:buClr>
              <a:buSzPct val="100000"/>
              <a:buFont typeface="Wingdings" panose="05000000000000000000" pitchFamily="2" charset="2"/>
              <a:buChar char="v"/>
              <a:defRPr sz="1400" kern="1200" baseline="0">
                <a:solidFill>
                  <a:srgbClr val="FFFFFF"/>
                </a:solidFill>
                <a:latin typeface="Arial" panose="020B0604020202020204" pitchFamily="34" charset="0"/>
                <a:ea typeface="+mn-ea"/>
                <a:cs typeface="Arial" panose="020B0604020202020204" pitchFamily="34" charset="0"/>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dirty="0" smtClean="0"/>
              <a:t>Layers</a:t>
            </a:r>
          </a:p>
          <a:p>
            <a:pPr lvl="1"/>
            <a:r>
              <a:rPr lang="en-US" dirty="0" smtClean="0"/>
              <a:t>Model contains two layers where Layer 1 represents the principle aquifer and Layer 2 represents various bedrock aquifer units</a:t>
            </a:r>
          </a:p>
          <a:p>
            <a:r>
              <a:rPr lang="en-US" dirty="0" smtClean="0"/>
              <a:t>Grid</a:t>
            </a:r>
          </a:p>
          <a:p>
            <a:pPr lvl="1"/>
            <a:r>
              <a:rPr lang="en-US" dirty="0" smtClean="0"/>
              <a:t>Consists of 350 Rows and 282 Columns of ½ Mile by ½ Mile cells</a:t>
            </a:r>
          </a:p>
          <a:p>
            <a:pPr lvl="1"/>
            <a:r>
              <a:rPr lang="en-US" dirty="0" smtClean="0"/>
              <a:t>64,347 active cells in Layer 1</a:t>
            </a:r>
          </a:p>
          <a:p>
            <a:pPr lvl="1"/>
            <a:r>
              <a:rPr lang="en-US" dirty="0" smtClean="0"/>
              <a:t>69,168 active cells in Layer 2 </a:t>
            </a:r>
          </a:p>
          <a:p>
            <a:r>
              <a:rPr lang="en-US" dirty="0" smtClean="0"/>
              <a:t>Stress Periods – January 1960 through December 2013</a:t>
            </a:r>
          </a:p>
          <a:p>
            <a:pPr lvl="1"/>
            <a:r>
              <a:rPr lang="en-US" dirty="0" smtClean="0"/>
              <a:t>1 Steady State, 26 Transient Annual, 336 Transient Monthly</a:t>
            </a:r>
          </a:p>
          <a:p>
            <a:r>
              <a:rPr lang="en-US" dirty="0" smtClean="0"/>
              <a:t>Packages</a:t>
            </a:r>
          </a:p>
          <a:p>
            <a:pPr lvl="1"/>
            <a:r>
              <a:rPr lang="en-US" dirty="0" smtClean="0"/>
              <a:t>Well, Recharge, Stream Flow Routing, River, and Evapotranspiration</a:t>
            </a:r>
            <a:endParaRPr lang="en-US" dirty="0"/>
          </a:p>
        </p:txBody>
      </p:sp>
      <p:sp>
        <p:nvSpPr>
          <p:cNvPr id="5" name="TextBox 4"/>
          <p:cNvSpPr txBox="1"/>
          <p:nvPr/>
        </p:nvSpPr>
        <p:spPr>
          <a:xfrm>
            <a:off x="820335" y="535935"/>
            <a:ext cx="6633556" cy="1323439"/>
          </a:xfrm>
          <a:prstGeom prst="rect">
            <a:avLst/>
          </a:prstGeom>
          <a:noFill/>
        </p:spPr>
        <p:txBody>
          <a:bodyPr wrap="square" rtlCol="0">
            <a:spAutoFit/>
          </a:bodyPr>
          <a:lstStyle/>
          <a:p>
            <a:r>
              <a:rPr lang="en-US" sz="4000" dirty="0">
                <a:solidFill>
                  <a:schemeClr val="bg1"/>
                </a:solidFill>
              </a:rPr>
              <a:t>LPMT Model Construction </a:t>
            </a:r>
            <a:r>
              <a:rPr lang="en-US" sz="4000" dirty="0" smtClean="0">
                <a:solidFill>
                  <a:schemeClr val="bg1"/>
                </a:solidFill>
              </a:rPr>
              <a:t>Domain and Boundaries</a:t>
            </a:r>
            <a:endParaRPr lang="en-US" sz="4000" dirty="0">
              <a:solidFill>
                <a:schemeClr val="bg1"/>
              </a:solidFill>
            </a:endParaRPr>
          </a:p>
        </p:txBody>
      </p:sp>
    </p:spTree>
    <p:extLst>
      <p:ext uri="{BB962C8B-B14F-4D97-AF65-F5344CB8AC3E}">
        <p14:creationId xmlns:p14="http://schemas.microsoft.com/office/powerpoint/2010/main" val="555907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20335" y="535935"/>
            <a:ext cx="6633556" cy="1323439"/>
          </a:xfrm>
          <a:prstGeom prst="rect">
            <a:avLst/>
          </a:prstGeom>
          <a:noFill/>
        </p:spPr>
        <p:txBody>
          <a:bodyPr wrap="square" rtlCol="0">
            <a:spAutoFit/>
          </a:bodyPr>
          <a:lstStyle/>
          <a:p>
            <a:r>
              <a:rPr lang="en-US" sz="4000" dirty="0">
                <a:solidFill>
                  <a:schemeClr val="bg1"/>
                </a:solidFill>
              </a:rPr>
              <a:t>LPMT Model Construction </a:t>
            </a:r>
            <a:r>
              <a:rPr lang="en-US" sz="4000" dirty="0" smtClean="0">
                <a:solidFill>
                  <a:schemeClr val="bg1"/>
                </a:solidFill>
              </a:rPr>
              <a:t>Domain and Boundaries</a:t>
            </a:r>
            <a:endParaRPr lang="en-US" sz="4000" dirty="0">
              <a:solidFill>
                <a:schemeClr val="bg1"/>
              </a:solidFill>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72131" y="1736782"/>
            <a:ext cx="3649112" cy="4983195"/>
          </a:xfrm>
          <a:prstGeom prst="rect">
            <a:avLst/>
          </a:prstGeom>
        </p:spPr>
      </p:pic>
    </p:spTree>
    <p:extLst>
      <p:ext uri="{BB962C8B-B14F-4D97-AF65-F5344CB8AC3E}">
        <p14:creationId xmlns:p14="http://schemas.microsoft.com/office/powerpoint/2010/main" val="769534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20335" y="535935"/>
            <a:ext cx="6633556" cy="707886"/>
          </a:xfrm>
          <a:prstGeom prst="rect">
            <a:avLst/>
          </a:prstGeom>
          <a:noFill/>
        </p:spPr>
        <p:txBody>
          <a:bodyPr wrap="square" rtlCol="0">
            <a:spAutoFit/>
          </a:bodyPr>
          <a:lstStyle/>
          <a:p>
            <a:r>
              <a:rPr lang="en-US" sz="4000" dirty="0" smtClean="0">
                <a:solidFill>
                  <a:schemeClr val="bg1"/>
                </a:solidFill>
                <a:latin typeface="+mj-lt"/>
              </a:rPr>
              <a:t>Cycle Well Analysis</a:t>
            </a:r>
            <a:endParaRPr lang="en-US" sz="4000" dirty="0">
              <a:solidFill>
                <a:schemeClr val="bg1"/>
              </a:solidFill>
              <a:latin typeface="+mj-lt"/>
            </a:endParaRPr>
          </a:p>
        </p:txBody>
      </p:sp>
      <p:pic>
        <p:nvPicPr>
          <p:cNvPr id="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641054" y="1652179"/>
            <a:ext cx="4083722" cy="1427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41054" y="3042216"/>
            <a:ext cx="4026572" cy="1406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650579" y="4412407"/>
            <a:ext cx="4256956" cy="1402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1179652" y="2265437"/>
            <a:ext cx="2209800" cy="384721"/>
          </a:xfrm>
          <a:prstGeom prst="rect">
            <a:avLst/>
          </a:prstGeom>
          <a:noFill/>
        </p:spPr>
        <p:txBody>
          <a:bodyPr wrap="square" rtlCol="0">
            <a:spAutoFit/>
          </a:bodyPr>
          <a:lstStyle/>
          <a:p>
            <a:pPr algn="r"/>
            <a:r>
              <a:rPr lang="en-US" sz="1900" dirty="0" smtClean="0">
                <a:solidFill>
                  <a:schemeClr val="bg1"/>
                </a:solidFill>
              </a:rPr>
              <a:t>Natural Condition</a:t>
            </a:r>
            <a:endParaRPr lang="en-US" sz="1900" dirty="0">
              <a:solidFill>
                <a:schemeClr val="bg1"/>
              </a:solidFill>
            </a:endParaRPr>
          </a:p>
        </p:txBody>
      </p:sp>
      <p:sp>
        <p:nvSpPr>
          <p:cNvPr id="10" name="TextBox 9"/>
          <p:cNvSpPr txBox="1"/>
          <p:nvPr/>
        </p:nvSpPr>
        <p:spPr>
          <a:xfrm>
            <a:off x="484434" y="4857402"/>
            <a:ext cx="2895054" cy="384721"/>
          </a:xfrm>
          <a:prstGeom prst="rect">
            <a:avLst/>
          </a:prstGeom>
          <a:noFill/>
        </p:spPr>
        <p:txBody>
          <a:bodyPr wrap="square" rtlCol="0">
            <a:spAutoFit/>
          </a:bodyPr>
          <a:lstStyle/>
          <a:p>
            <a:pPr algn="r"/>
            <a:r>
              <a:rPr lang="en-US" sz="1900" dirty="0" smtClean="0">
                <a:solidFill>
                  <a:schemeClr val="bg1"/>
                </a:solidFill>
              </a:rPr>
              <a:t>Induced Infiltration</a:t>
            </a:r>
            <a:endParaRPr lang="en-US" sz="1900" dirty="0">
              <a:solidFill>
                <a:schemeClr val="bg1"/>
              </a:solidFill>
            </a:endParaRPr>
          </a:p>
        </p:txBody>
      </p:sp>
      <p:sp>
        <p:nvSpPr>
          <p:cNvPr id="11" name="TextBox 10"/>
          <p:cNvSpPr txBox="1"/>
          <p:nvPr/>
        </p:nvSpPr>
        <p:spPr>
          <a:xfrm>
            <a:off x="1169688" y="3657600"/>
            <a:ext cx="2209800" cy="384721"/>
          </a:xfrm>
          <a:prstGeom prst="rect">
            <a:avLst/>
          </a:prstGeom>
          <a:noFill/>
        </p:spPr>
        <p:txBody>
          <a:bodyPr wrap="square" rtlCol="0">
            <a:spAutoFit/>
          </a:bodyPr>
          <a:lstStyle/>
          <a:p>
            <a:pPr algn="r"/>
            <a:r>
              <a:rPr lang="en-US" sz="1900" dirty="0" smtClean="0">
                <a:solidFill>
                  <a:schemeClr val="bg1"/>
                </a:solidFill>
              </a:rPr>
              <a:t>Capture</a:t>
            </a:r>
            <a:endParaRPr lang="en-US" sz="1900" dirty="0">
              <a:solidFill>
                <a:schemeClr val="bg1"/>
              </a:solidFill>
            </a:endParaRPr>
          </a:p>
        </p:txBody>
      </p:sp>
    </p:spTree>
    <p:extLst>
      <p:ext uri="{BB962C8B-B14F-4D97-AF65-F5344CB8AC3E}">
        <p14:creationId xmlns:p14="http://schemas.microsoft.com/office/powerpoint/2010/main" val="1569351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p:cNvSpPr txBox="1">
            <a:spLocks/>
          </p:cNvSpPr>
          <p:nvPr/>
        </p:nvSpPr>
        <p:spPr>
          <a:xfrm>
            <a:off x="820335" y="1916724"/>
            <a:ext cx="8154988" cy="4596221"/>
          </a:xfrm>
          <a:prstGeom prst="rect">
            <a:avLst/>
          </a:prstGeom>
        </p:spPr>
        <p:txBody>
          <a:bodyPr>
            <a:normAutofit/>
          </a:bodyPr>
          <a:lstStyle>
            <a:lvl1pPr marL="182880" indent="-182880" algn="l" defTabSz="914400" rtl="0" eaLnBrk="1" latinLnBrk="0" hangingPunct="1">
              <a:spcBef>
                <a:spcPct val="20000"/>
              </a:spcBef>
              <a:buClr>
                <a:schemeClr val="accent1"/>
              </a:buClr>
              <a:buSzPct val="85000"/>
              <a:buFont typeface="Wingdings" charset="2"/>
              <a:buChar char="Ø"/>
              <a:defRPr sz="2400" kern="1200">
                <a:solidFill>
                  <a:srgbClr val="FFFFFF"/>
                </a:solidFill>
                <a:latin typeface="Arial" panose="020B0604020202020204" pitchFamily="34" charset="0"/>
                <a:ea typeface="+mn-ea"/>
                <a:cs typeface="Arial" panose="020B0604020202020204" pitchFamily="34" charset="0"/>
              </a:defRPr>
            </a:lvl1pPr>
            <a:lvl2pPr marL="457200" indent="-182880" algn="l" defTabSz="914400" rtl="0" eaLnBrk="1" latinLnBrk="0" hangingPunct="1">
              <a:spcBef>
                <a:spcPct val="20000"/>
              </a:spcBef>
              <a:buClr>
                <a:schemeClr val="accent1"/>
              </a:buClr>
              <a:buSzPct val="85000"/>
              <a:buFont typeface="Courier New"/>
              <a:buChar char="o"/>
              <a:defRPr sz="2000" kern="1200">
                <a:solidFill>
                  <a:srgbClr val="FFFFFF"/>
                </a:solidFill>
                <a:latin typeface="Arial" panose="020B0604020202020204" pitchFamily="34" charset="0"/>
                <a:ea typeface="+mn-ea"/>
                <a:cs typeface="Arial" panose="020B0604020202020204" pitchFamily="34" charset="0"/>
              </a:defRPr>
            </a:lvl2pPr>
            <a:lvl3pPr marL="731520" indent="-182880" algn="l" defTabSz="914400" rtl="0" eaLnBrk="1" latinLnBrk="0" hangingPunct="1">
              <a:spcBef>
                <a:spcPct val="20000"/>
              </a:spcBef>
              <a:buClr>
                <a:schemeClr val="accent1"/>
              </a:buClr>
              <a:buSzPct val="90000"/>
              <a:buFont typeface="Wingdings" charset="2"/>
              <a:buChar char="§"/>
              <a:defRPr sz="1800" kern="1200">
                <a:solidFill>
                  <a:srgbClr val="FFFFFF"/>
                </a:solidFill>
                <a:latin typeface="Arial" panose="020B0604020202020204" pitchFamily="34" charset="0"/>
                <a:ea typeface="+mn-ea"/>
                <a:cs typeface="Arial" panose="020B0604020202020204" pitchFamily="34" charset="0"/>
              </a:defRPr>
            </a:lvl3pPr>
            <a:lvl4pPr marL="1005840" indent="-182880" algn="l" defTabSz="914400" rtl="0" eaLnBrk="1" latinLnBrk="0" hangingPunct="1">
              <a:spcBef>
                <a:spcPct val="20000"/>
              </a:spcBef>
              <a:buClr>
                <a:schemeClr val="accent1"/>
              </a:buClr>
              <a:buFont typeface="Arial" pitchFamily="34" charset="0"/>
              <a:buChar char="•"/>
              <a:defRPr sz="1600" kern="1200">
                <a:solidFill>
                  <a:srgbClr val="FFFFFF"/>
                </a:solidFill>
                <a:latin typeface="Arial" panose="020B0604020202020204" pitchFamily="34" charset="0"/>
                <a:ea typeface="+mn-ea"/>
                <a:cs typeface="Arial" panose="020B0604020202020204" pitchFamily="34" charset="0"/>
              </a:defRPr>
            </a:lvl4pPr>
            <a:lvl5pPr marL="1188720" indent="-137160" algn="l" defTabSz="914400" rtl="0" eaLnBrk="1" latinLnBrk="0" hangingPunct="1">
              <a:spcBef>
                <a:spcPct val="20000"/>
              </a:spcBef>
              <a:buClr>
                <a:schemeClr val="accent1"/>
              </a:buClr>
              <a:buSzPct val="100000"/>
              <a:buFont typeface="Wingdings" panose="05000000000000000000" pitchFamily="2" charset="2"/>
              <a:buChar char="v"/>
              <a:defRPr sz="1400" kern="1200" baseline="0">
                <a:solidFill>
                  <a:srgbClr val="FFFFFF"/>
                </a:solidFill>
                <a:latin typeface="Arial" panose="020B0604020202020204" pitchFamily="34" charset="0"/>
                <a:ea typeface="+mn-ea"/>
                <a:cs typeface="Arial" panose="020B0604020202020204" pitchFamily="34" charset="0"/>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dirty="0"/>
              <a:t>In order to calculate Stream Depletion Factors a cycle of pumping of a known, fixed quantity for every stress period by a fictional well is needed</a:t>
            </a:r>
          </a:p>
          <a:p>
            <a:r>
              <a:rPr lang="en-US" dirty="0"/>
              <a:t>This process is repeated for every cell in a model’s active domain</a:t>
            </a:r>
          </a:p>
        </p:txBody>
      </p:sp>
      <p:sp>
        <p:nvSpPr>
          <p:cNvPr id="5" name="TextBox 4"/>
          <p:cNvSpPr txBox="1"/>
          <p:nvPr/>
        </p:nvSpPr>
        <p:spPr>
          <a:xfrm>
            <a:off x="820335" y="535935"/>
            <a:ext cx="6633556" cy="707886"/>
          </a:xfrm>
          <a:prstGeom prst="rect">
            <a:avLst/>
          </a:prstGeom>
          <a:noFill/>
        </p:spPr>
        <p:txBody>
          <a:bodyPr wrap="square" rtlCol="0">
            <a:spAutoFit/>
          </a:bodyPr>
          <a:lstStyle/>
          <a:p>
            <a:r>
              <a:rPr lang="en-US" sz="4000" dirty="0" smtClean="0">
                <a:solidFill>
                  <a:schemeClr val="bg1"/>
                </a:solidFill>
                <a:latin typeface="+mj-lt"/>
              </a:rPr>
              <a:t>Cycle Well Analysis</a:t>
            </a:r>
            <a:endParaRPr lang="en-US" sz="4000" dirty="0">
              <a:solidFill>
                <a:schemeClr val="bg1"/>
              </a:solidFill>
              <a:latin typeface="+mj-lt"/>
            </a:endParaRPr>
          </a:p>
        </p:txBody>
      </p:sp>
      <mc:AlternateContent xmlns:mc="http://schemas.openxmlformats.org/markup-compatibility/2006" xmlns:a14="http://schemas.microsoft.com/office/drawing/2010/main">
        <mc:Choice Requires="a14">
          <p:sp>
            <p:nvSpPr>
              <p:cNvPr id="6" name="TextBox 5"/>
              <p:cNvSpPr txBox="1"/>
              <p:nvPr/>
            </p:nvSpPr>
            <p:spPr>
              <a:xfrm>
                <a:off x="1066800" y="4648200"/>
                <a:ext cx="2286000" cy="675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smtClean="0">
                          <a:solidFill>
                            <a:schemeClr val="bg1"/>
                          </a:solidFill>
                          <a:latin typeface="Cambria Math" panose="02040503050406030204" pitchFamily="18" charset="0"/>
                        </a:rPr>
                        <m:t>𝑆𝐷𝐹</m:t>
                      </m:r>
                      <m:r>
                        <a:rPr lang="en-US" i="1" smtClean="0">
                          <a:solidFill>
                            <a:schemeClr val="bg1"/>
                          </a:solidFill>
                          <a:latin typeface="Cambria Math" panose="02040503050406030204" pitchFamily="18" charset="0"/>
                        </a:rPr>
                        <m:t>=</m:t>
                      </m:r>
                      <m:f>
                        <m:fPr>
                          <m:ctrlPr>
                            <a:rPr lang="en-US" i="1">
                              <a:solidFill>
                                <a:schemeClr val="bg1"/>
                              </a:solidFill>
                              <a:latin typeface="Cambria Math" panose="02040503050406030204" pitchFamily="18" charset="0"/>
                            </a:rPr>
                          </m:ctrlPr>
                        </m:fPr>
                        <m:num>
                          <m:sSubSup>
                            <m:sSubSupPr>
                              <m:ctrlPr>
                                <a:rPr lang="en-US" i="1">
                                  <a:solidFill>
                                    <a:schemeClr val="bg1"/>
                                  </a:solidFill>
                                  <a:latin typeface="Cambria Math" panose="02040503050406030204" pitchFamily="18" charset="0"/>
                                </a:rPr>
                              </m:ctrlPr>
                            </m:sSubSupPr>
                            <m:e>
                              <m:r>
                                <a:rPr lang="en-US" i="1">
                                  <a:solidFill>
                                    <a:schemeClr val="bg1"/>
                                  </a:solidFill>
                                  <a:latin typeface="Cambria Math" panose="02040503050406030204" pitchFamily="18" charset="0"/>
                                </a:rPr>
                                <m:t>𝑄</m:t>
                              </m:r>
                            </m:e>
                            <m:sub>
                              <m:r>
                                <a:rPr lang="en-US" i="1">
                                  <a:solidFill>
                                    <a:schemeClr val="bg1"/>
                                  </a:solidFill>
                                  <a:latin typeface="Cambria Math" panose="02040503050406030204" pitchFamily="18" charset="0"/>
                                </a:rPr>
                                <m:t>𝑠</m:t>
                              </m:r>
                            </m:sub>
                            <m:sup>
                              <m:r>
                                <a:rPr lang="en-US" i="1">
                                  <a:solidFill>
                                    <a:schemeClr val="bg1"/>
                                  </a:solidFill>
                                  <a:latin typeface="Cambria Math" panose="02040503050406030204" pitchFamily="18" charset="0"/>
                                </a:rPr>
                                <m:t>′</m:t>
                              </m:r>
                            </m:sup>
                          </m:sSubSup>
                          <m:r>
                            <a:rPr lang="en-US" i="1">
                              <a:solidFill>
                                <a:schemeClr val="bg1"/>
                              </a:solidFill>
                              <a:latin typeface="Cambria Math" panose="02040503050406030204" pitchFamily="18" charset="0"/>
                            </a:rPr>
                            <m:t>−</m:t>
                          </m:r>
                          <m:sSub>
                            <m:sSubPr>
                              <m:ctrlPr>
                                <a:rPr lang="en-US" i="1">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𝑄</m:t>
                              </m:r>
                            </m:e>
                            <m:sub>
                              <m:r>
                                <a:rPr lang="en-US" i="1">
                                  <a:solidFill>
                                    <a:schemeClr val="bg1"/>
                                  </a:solidFill>
                                  <a:latin typeface="Cambria Math" panose="02040503050406030204" pitchFamily="18" charset="0"/>
                                </a:rPr>
                                <m:t>𝑠</m:t>
                              </m:r>
                            </m:sub>
                          </m:sSub>
                        </m:num>
                        <m:den>
                          <m:sSub>
                            <m:sSubPr>
                              <m:ctrlPr>
                                <a:rPr lang="en-US" i="1">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𝑄</m:t>
                              </m:r>
                            </m:e>
                            <m:sub>
                              <m:r>
                                <a:rPr lang="en-US" i="1">
                                  <a:solidFill>
                                    <a:schemeClr val="bg1"/>
                                  </a:solidFill>
                                  <a:latin typeface="Cambria Math" panose="02040503050406030204" pitchFamily="18" charset="0"/>
                                </a:rPr>
                                <m:t>𝑤</m:t>
                              </m:r>
                            </m:sub>
                          </m:sSub>
                        </m:den>
                      </m:f>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1066800" y="4648200"/>
                <a:ext cx="2286000" cy="675441"/>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3124374" y="4344661"/>
                <a:ext cx="5105946" cy="1675139"/>
              </a:xfrm>
              <a:prstGeom prst="rect">
                <a:avLst/>
              </a:prstGeom>
              <a:noFill/>
            </p:spPr>
            <p:txBody>
              <a:bodyPr wrap="square" rtlCol="0">
                <a:spAutoFit/>
              </a:bodyPr>
              <a:lstStyle/>
              <a:p>
                <a14:m>
                  <m:oMath xmlns:m="http://schemas.openxmlformats.org/officeDocument/2006/math">
                    <m:sSubSup>
                      <m:sSubSupPr>
                        <m:ctrlPr>
                          <a:rPr lang="en-US" sz="1600" i="1" smtClean="0">
                            <a:solidFill>
                              <a:schemeClr val="bg1"/>
                            </a:solidFill>
                            <a:latin typeface="Cambria Math" panose="02040503050406030204" pitchFamily="18" charset="0"/>
                          </a:rPr>
                        </m:ctrlPr>
                      </m:sSubSupPr>
                      <m:e>
                        <m:r>
                          <a:rPr lang="en-US" sz="1600" i="1">
                            <a:solidFill>
                              <a:schemeClr val="bg1"/>
                            </a:solidFill>
                            <a:latin typeface="Cambria Math" panose="02040503050406030204" pitchFamily="18" charset="0"/>
                          </a:rPr>
                          <m:t>𝑄</m:t>
                        </m:r>
                      </m:e>
                      <m:sub>
                        <m:r>
                          <a:rPr lang="en-US" sz="1600" i="1">
                            <a:solidFill>
                              <a:schemeClr val="bg1"/>
                            </a:solidFill>
                            <a:latin typeface="Cambria Math" panose="02040503050406030204" pitchFamily="18" charset="0"/>
                          </a:rPr>
                          <m:t>𝑠</m:t>
                        </m:r>
                      </m:sub>
                      <m:sup>
                        <m:r>
                          <a:rPr lang="en-US" sz="1600" i="1">
                            <a:solidFill>
                              <a:schemeClr val="bg1"/>
                            </a:solidFill>
                            <a:latin typeface="Cambria Math" panose="02040503050406030204" pitchFamily="18" charset="0"/>
                          </a:rPr>
                          <m:t>′</m:t>
                        </m:r>
                      </m:sup>
                    </m:sSubSup>
                  </m:oMath>
                </a14:m>
                <a:r>
                  <a:rPr lang="en-US" sz="1600" dirty="0">
                    <a:solidFill>
                      <a:schemeClr val="bg1"/>
                    </a:solidFill>
                  </a:rPr>
                  <a:t> is the cumulative stream leakage after the new well</a:t>
                </a:r>
              </a:p>
              <a:p>
                <a:r>
                  <a:rPr lang="en-US" sz="1600" dirty="0">
                    <a:solidFill>
                      <a:schemeClr val="bg1"/>
                    </a:solidFill>
                  </a:rPr>
                  <a:t> </a:t>
                </a:r>
              </a:p>
              <a:p>
                <a14:m>
                  <m:oMath xmlns:m="http://schemas.openxmlformats.org/officeDocument/2006/math">
                    <m:sSub>
                      <m:sSubPr>
                        <m:ctrlPr>
                          <a:rPr lang="en-US" sz="1600" i="1">
                            <a:solidFill>
                              <a:schemeClr val="bg1"/>
                            </a:solidFill>
                            <a:latin typeface="Cambria Math" panose="02040503050406030204" pitchFamily="18" charset="0"/>
                          </a:rPr>
                        </m:ctrlPr>
                      </m:sSubPr>
                      <m:e>
                        <m:r>
                          <a:rPr lang="en-US" sz="1600" i="1">
                            <a:solidFill>
                              <a:schemeClr val="bg1"/>
                            </a:solidFill>
                            <a:latin typeface="Cambria Math" panose="02040503050406030204" pitchFamily="18" charset="0"/>
                          </a:rPr>
                          <m:t>𝑄</m:t>
                        </m:r>
                      </m:e>
                      <m:sub>
                        <m:r>
                          <a:rPr lang="en-US" sz="1600" i="1">
                            <a:solidFill>
                              <a:schemeClr val="bg1"/>
                            </a:solidFill>
                            <a:latin typeface="Cambria Math" panose="02040503050406030204" pitchFamily="18" charset="0"/>
                          </a:rPr>
                          <m:t>𝑠</m:t>
                        </m:r>
                      </m:sub>
                    </m:sSub>
                  </m:oMath>
                </a14:m>
                <a:r>
                  <a:rPr lang="en-US" sz="1600" dirty="0">
                    <a:solidFill>
                      <a:schemeClr val="bg1"/>
                    </a:solidFill>
                  </a:rPr>
                  <a:t> is the cumulative stream leakage of the baseline</a:t>
                </a:r>
              </a:p>
              <a:p>
                <a:r>
                  <a:rPr lang="en-US" sz="1600" dirty="0">
                    <a:solidFill>
                      <a:schemeClr val="bg1"/>
                    </a:solidFill>
                  </a:rPr>
                  <a:t> </a:t>
                </a:r>
              </a:p>
              <a:p>
                <a14:m>
                  <m:oMath xmlns:m="http://schemas.openxmlformats.org/officeDocument/2006/math">
                    <m:sSub>
                      <m:sSubPr>
                        <m:ctrlPr>
                          <a:rPr lang="en-US" sz="1600" i="1">
                            <a:solidFill>
                              <a:schemeClr val="bg1"/>
                            </a:solidFill>
                            <a:latin typeface="Cambria Math" panose="02040503050406030204" pitchFamily="18" charset="0"/>
                          </a:rPr>
                        </m:ctrlPr>
                      </m:sSubPr>
                      <m:e>
                        <m:r>
                          <a:rPr lang="en-US" sz="1600" i="1">
                            <a:solidFill>
                              <a:schemeClr val="bg1"/>
                            </a:solidFill>
                            <a:latin typeface="Cambria Math" panose="02040503050406030204" pitchFamily="18" charset="0"/>
                          </a:rPr>
                          <m:t>𝑄</m:t>
                        </m:r>
                      </m:e>
                      <m:sub>
                        <m:r>
                          <a:rPr lang="en-US" sz="1600" i="1">
                            <a:solidFill>
                              <a:schemeClr val="bg1"/>
                            </a:solidFill>
                            <a:latin typeface="Cambria Math" panose="02040503050406030204" pitchFamily="18" charset="0"/>
                          </a:rPr>
                          <m:t>𝑤</m:t>
                        </m:r>
                      </m:sub>
                    </m:sSub>
                  </m:oMath>
                </a14:m>
                <a:r>
                  <a:rPr lang="en-US" sz="1600" dirty="0">
                    <a:solidFill>
                      <a:schemeClr val="bg1"/>
                    </a:solidFill>
                  </a:rPr>
                  <a:t>is the total pumping from the new well</a:t>
                </a:r>
              </a:p>
              <a:p>
                <a:pPr>
                  <a:lnSpc>
                    <a:spcPct val="90000"/>
                  </a:lnSpc>
                </a:pPr>
                <a:endParaRPr lang="en-US"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3124374" y="4344661"/>
                <a:ext cx="5105946" cy="1675139"/>
              </a:xfrm>
              <a:prstGeom prst="rect">
                <a:avLst/>
              </a:prstGeom>
              <a:blipFill>
                <a:blip r:embed="rId3"/>
                <a:stretch>
                  <a:fillRect t="-1091"/>
                </a:stretch>
              </a:blipFill>
            </p:spPr>
            <p:txBody>
              <a:bodyPr/>
              <a:lstStyle/>
              <a:p>
                <a:r>
                  <a:rPr lang="en-US">
                    <a:noFill/>
                  </a:rPr>
                  <a:t> </a:t>
                </a:r>
              </a:p>
            </p:txBody>
          </p:sp>
        </mc:Fallback>
      </mc:AlternateContent>
    </p:spTree>
    <p:extLst>
      <p:ext uri="{BB962C8B-B14F-4D97-AF65-F5344CB8AC3E}">
        <p14:creationId xmlns:p14="http://schemas.microsoft.com/office/powerpoint/2010/main" val="2921437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20335" y="535935"/>
            <a:ext cx="6633556" cy="707886"/>
          </a:xfrm>
          <a:prstGeom prst="rect">
            <a:avLst/>
          </a:prstGeom>
          <a:noFill/>
        </p:spPr>
        <p:txBody>
          <a:bodyPr wrap="square" rtlCol="0">
            <a:spAutoFit/>
          </a:bodyPr>
          <a:lstStyle/>
          <a:p>
            <a:r>
              <a:rPr lang="en-US" sz="4000" dirty="0" smtClean="0">
                <a:solidFill>
                  <a:schemeClr val="bg1"/>
                </a:solidFill>
                <a:latin typeface="+mj-lt"/>
              </a:rPr>
              <a:t>Cycle Well Analysis</a:t>
            </a:r>
            <a:endParaRPr lang="en-US" sz="4000" dirty="0">
              <a:solidFill>
                <a:schemeClr val="bg1"/>
              </a:solidFill>
              <a:latin typeface="+mj-lt"/>
            </a:endParaRPr>
          </a:p>
        </p:txBody>
      </p:sp>
      <mc:AlternateContent xmlns:mc="http://schemas.openxmlformats.org/markup-compatibility/2006" xmlns:a14="http://schemas.microsoft.com/office/drawing/2010/main">
        <mc:Choice Requires="a14">
          <p:sp>
            <p:nvSpPr>
              <p:cNvPr id="6" name="TextBox 5"/>
              <p:cNvSpPr txBox="1"/>
              <p:nvPr/>
            </p:nvSpPr>
            <p:spPr>
              <a:xfrm>
                <a:off x="523336" y="1766978"/>
                <a:ext cx="2286000" cy="675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smtClean="0">
                          <a:solidFill>
                            <a:schemeClr val="bg1"/>
                          </a:solidFill>
                          <a:latin typeface="Cambria Math" panose="02040503050406030204" pitchFamily="18" charset="0"/>
                        </a:rPr>
                        <m:t>𝑆𝐷𝐹</m:t>
                      </m:r>
                      <m:r>
                        <a:rPr lang="en-US" i="1" smtClean="0">
                          <a:solidFill>
                            <a:schemeClr val="bg1"/>
                          </a:solidFill>
                          <a:latin typeface="Cambria Math" panose="02040503050406030204" pitchFamily="18" charset="0"/>
                        </a:rPr>
                        <m:t>=</m:t>
                      </m:r>
                      <m:f>
                        <m:fPr>
                          <m:ctrlPr>
                            <a:rPr lang="en-US" i="1">
                              <a:solidFill>
                                <a:schemeClr val="bg1"/>
                              </a:solidFill>
                              <a:latin typeface="Cambria Math" panose="02040503050406030204" pitchFamily="18" charset="0"/>
                            </a:rPr>
                          </m:ctrlPr>
                        </m:fPr>
                        <m:num>
                          <m:sSubSup>
                            <m:sSubSupPr>
                              <m:ctrlPr>
                                <a:rPr lang="en-US" i="1">
                                  <a:solidFill>
                                    <a:schemeClr val="bg1"/>
                                  </a:solidFill>
                                  <a:latin typeface="Cambria Math" panose="02040503050406030204" pitchFamily="18" charset="0"/>
                                </a:rPr>
                              </m:ctrlPr>
                            </m:sSubSupPr>
                            <m:e>
                              <m:r>
                                <a:rPr lang="en-US" i="1">
                                  <a:solidFill>
                                    <a:schemeClr val="bg1"/>
                                  </a:solidFill>
                                  <a:latin typeface="Cambria Math" panose="02040503050406030204" pitchFamily="18" charset="0"/>
                                </a:rPr>
                                <m:t>𝑄</m:t>
                              </m:r>
                            </m:e>
                            <m:sub>
                              <m:r>
                                <a:rPr lang="en-US" i="1">
                                  <a:solidFill>
                                    <a:schemeClr val="bg1"/>
                                  </a:solidFill>
                                  <a:latin typeface="Cambria Math" panose="02040503050406030204" pitchFamily="18" charset="0"/>
                                </a:rPr>
                                <m:t>𝑠</m:t>
                              </m:r>
                            </m:sub>
                            <m:sup>
                              <m:r>
                                <a:rPr lang="en-US" i="1">
                                  <a:solidFill>
                                    <a:schemeClr val="bg1"/>
                                  </a:solidFill>
                                  <a:latin typeface="Cambria Math" panose="02040503050406030204" pitchFamily="18" charset="0"/>
                                </a:rPr>
                                <m:t>′</m:t>
                              </m:r>
                            </m:sup>
                          </m:sSubSup>
                          <m:r>
                            <a:rPr lang="en-US" i="1">
                              <a:solidFill>
                                <a:schemeClr val="bg1"/>
                              </a:solidFill>
                              <a:latin typeface="Cambria Math" panose="02040503050406030204" pitchFamily="18" charset="0"/>
                            </a:rPr>
                            <m:t>−</m:t>
                          </m:r>
                          <m:sSub>
                            <m:sSubPr>
                              <m:ctrlPr>
                                <a:rPr lang="en-US" i="1">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𝑄</m:t>
                              </m:r>
                            </m:e>
                            <m:sub>
                              <m:r>
                                <a:rPr lang="en-US" i="1">
                                  <a:solidFill>
                                    <a:schemeClr val="bg1"/>
                                  </a:solidFill>
                                  <a:latin typeface="Cambria Math" panose="02040503050406030204" pitchFamily="18" charset="0"/>
                                </a:rPr>
                                <m:t>𝑠</m:t>
                              </m:r>
                            </m:sub>
                          </m:sSub>
                        </m:num>
                        <m:den>
                          <m:sSub>
                            <m:sSubPr>
                              <m:ctrlPr>
                                <a:rPr lang="en-US" i="1">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𝑄</m:t>
                              </m:r>
                            </m:e>
                            <m:sub>
                              <m:r>
                                <a:rPr lang="en-US" i="1">
                                  <a:solidFill>
                                    <a:schemeClr val="bg1"/>
                                  </a:solidFill>
                                  <a:latin typeface="Cambria Math" panose="02040503050406030204" pitchFamily="18" charset="0"/>
                                </a:rPr>
                                <m:t>𝑤</m:t>
                              </m:r>
                            </m:sub>
                          </m:sSub>
                        </m:den>
                      </m:f>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523336" y="1766978"/>
                <a:ext cx="2286000" cy="675441"/>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809336" y="1505133"/>
                <a:ext cx="5105946" cy="1675139"/>
              </a:xfrm>
              <a:prstGeom prst="rect">
                <a:avLst/>
              </a:prstGeom>
              <a:noFill/>
            </p:spPr>
            <p:txBody>
              <a:bodyPr wrap="square" rtlCol="0">
                <a:spAutoFit/>
              </a:bodyPr>
              <a:lstStyle/>
              <a:p>
                <a14:m>
                  <m:oMath xmlns:m="http://schemas.openxmlformats.org/officeDocument/2006/math">
                    <m:sSubSup>
                      <m:sSubSupPr>
                        <m:ctrlPr>
                          <a:rPr lang="en-US" sz="1600" i="1" smtClean="0">
                            <a:solidFill>
                              <a:schemeClr val="bg1"/>
                            </a:solidFill>
                            <a:latin typeface="Cambria Math" panose="02040503050406030204" pitchFamily="18" charset="0"/>
                          </a:rPr>
                        </m:ctrlPr>
                      </m:sSubSupPr>
                      <m:e>
                        <m:r>
                          <a:rPr lang="en-US" sz="1600" i="1">
                            <a:solidFill>
                              <a:schemeClr val="bg1"/>
                            </a:solidFill>
                            <a:latin typeface="Cambria Math" panose="02040503050406030204" pitchFamily="18" charset="0"/>
                          </a:rPr>
                          <m:t>𝑄</m:t>
                        </m:r>
                      </m:e>
                      <m:sub>
                        <m:r>
                          <a:rPr lang="en-US" sz="1600" i="1">
                            <a:solidFill>
                              <a:schemeClr val="bg1"/>
                            </a:solidFill>
                            <a:latin typeface="Cambria Math" panose="02040503050406030204" pitchFamily="18" charset="0"/>
                          </a:rPr>
                          <m:t>𝑠</m:t>
                        </m:r>
                      </m:sub>
                      <m:sup>
                        <m:r>
                          <a:rPr lang="en-US" sz="1600" i="1">
                            <a:solidFill>
                              <a:schemeClr val="bg1"/>
                            </a:solidFill>
                            <a:latin typeface="Cambria Math" panose="02040503050406030204" pitchFamily="18" charset="0"/>
                          </a:rPr>
                          <m:t>′</m:t>
                        </m:r>
                      </m:sup>
                    </m:sSubSup>
                  </m:oMath>
                </a14:m>
                <a:r>
                  <a:rPr lang="en-US" sz="1600" dirty="0">
                    <a:solidFill>
                      <a:schemeClr val="bg1"/>
                    </a:solidFill>
                  </a:rPr>
                  <a:t> is the cumulative stream leakage after the new well</a:t>
                </a:r>
              </a:p>
              <a:p>
                <a:r>
                  <a:rPr lang="en-US" sz="1600" dirty="0">
                    <a:solidFill>
                      <a:schemeClr val="bg1"/>
                    </a:solidFill>
                  </a:rPr>
                  <a:t> </a:t>
                </a:r>
              </a:p>
              <a:p>
                <a14:m>
                  <m:oMath xmlns:m="http://schemas.openxmlformats.org/officeDocument/2006/math">
                    <m:sSub>
                      <m:sSubPr>
                        <m:ctrlPr>
                          <a:rPr lang="en-US" sz="1600" i="1">
                            <a:solidFill>
                              <a:schemeClr val="bg1"/>
                            </a:solidFill>
                            <a:latin typeface="Cambria Math" panose="02040503050406030204" pitchFamily="18" charset="0"/>
                          </a:rPr>
                        </m:ctrlPr>
                      </m:sSubPr>
                      <m:e>
                        <m:r>
                          <a:rPr lang="en-US" sz="1600" i="1">
                            <a:solidFill>
                              <a:schemeClr val="bg1"/>
                            </a:solidFill>
                            <a:latin typeface="Cambria Math" panose="02040503050406030204" pitchFamily="18" charset="0"/>
                          </a:rPr>
                          <m:t>𝑄</m:t>
                        </m:r>
                      </m:e>
                      <m:sub>
                        <m:r>
                          <a:rPr lang="en-US" sz="1600" i="1">
                            <a:solidFill>
                              <a:schemeClr val="bg1"/>
                            </a:solidFill>
                            <a:latin typeface="Cambria Math" panose="02040503050406030204" pitchFamily="18" charset="0"/>
                          </a:rPr>
                          <m:t>𝑠</m:t>
                        </m:r>
                      </m:sub>
                    </m:sSub>
                  </m:oMath>
                </a14:m>
                <a:r>
                  <a:rPr lang="en-US" sz="1600" dirty="0">
                    <a:solidFill>
                      <a:schemeClr val="bg1"/>
                    </a:solidFill>
                  </a:rPr>
                  <a:t> is the cumulative stream leakage of the baseline</a:t>
                </a:r>
              </a:p>
              <a:p>
                <a:r>
                  <a:rPr lang="en-US" sz="1600" dirty="0">
                    <a:solidFill>
                      <a:schemeClr val="bg1"/>
                    </a:solidFill>
                  </a:rPr>
                  <a:t> </a:t>
                </a:r>
              </a:p>
              <a:p>
                <a14:m>
                  <m:oMath xmlns:m="http://schemas.openxmlformats.org/officeDocument/2006/math">
                    <m:sSub>
                      <m:sSubPr>
                        <m:ctrlPr>
                          <a:rPr lang="en-US" sz="1600" i="1">
                            <a:solidFill>
                              <a:schemeClr val="bg1"/>
                            </a:solidFill>
                            <a:latin typeface="Cambria Math" panose="02040503050406030204" pitchFamily="18" charset="0"/>
                          </a:rPr>
                        </m:ctrlPr>
                      </m:sSubPr>
                      <m:e>
                        <m:r>
                          <a:rPr lang="en-US" sz="1600" i="1">
                            <a:solidFill>
                              <a:schemeClr val="bg1"/>
                            </a:solidFill>
                            <a:latin typeface="Cambria Math" panose="02040503050406030204" pitchFamily="18" charset="0"/>
                          </a:rPr>
                          <m:t>𝑄</m:t>
                        </m:r>
                      </m:e>
                      <m:sub>
                        <m:r>
                          <a:rPr lang="en-US" sz="1600" i="1">
                            <a:solidFill>
                              <a:schemeClr val="bg1"/>
                            </a:solidFill>
                            <a:latin typeface="Cambria Math" panose="02040503050406030204" pitchFamily="18" charset="0"/>
                          </a:rPr>
                          <m:t>𝑤</m:t>
                        </m:r>
                      </m:sub>
                    </m:sSub>
                  </m:oMath>
                </a14:m>
                <a:r>
                  <a:rPr lang="en-US" sz="1600" dirty="0">
                    <a:solidFill>
                      <a:schemeClr val="bg1"/>
                    </a:solidFill>
                  </a:rPr>
                  <a:t>is the total pumping from the new well</a:t>
                </a:r>
              </a:p>
              <a:p>
                <a:pPr>
                  <a:lnSpc>
                    <a:spcPct val="90000"/>
                  </a:lnSpc>
                </a:pPr>
                <a:endParaRPr lang="en-US"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2809336" y="1505133"/>
                <a:ext cx="5105946" cy="1675139"/>
              </a:xfrm>
              <a:prstGeom prst="rect">
                <a:avLst/>
              </a:prstGeom>
              <a:blipFill>
                <a:blip r:embed="rId3"/>
                <a:stretch>
                  <a:fillRect t="-1091"/>
                </a:stretch>
              </a:blipFill>
            </p:spPr>
            <p:txBody>
              <a:bodyPr/>
              <a:lstStyle/>
              <a:p>
                <a:r>
                  <a:rPr lang="en-US">
                    <a:noFill/>
                  </a:rPr>
                  <a:t> </a:t>
                </a:r>
              </a:p>
            </p:txBody>
          </p:sp>
        </mc:Fallback>
      </mc:AlternateContent>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64191" y="2871070"/>
            <a:ext cx="6851091" cy="3288190"/>
          </a:xfrm>
          <a:prstGeom prst="rect">
            <a:avLst/>
          </a:prstGeom>
        </p:spPr>
      </p:pic>
    </p:spTree>
    <p:extLst>
      <p:ext uri="{BB962C8B-B14F-4D97-AF65-F5344CB8AC3E}">
        <p14:creationId xmlns:p14="http://schemas.microsoft.com/office/powerpoint/2010/main" val="2222394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NeDNR Branding">
      <a:dk1>
        <a:sysClr val="windowText" lastClr="000000"/>
      </a:dk1>
      <a:lt1>
        <a:sysClr val="window" lastClr="FFFFFF"/>
      </a:lt1>
      <a:dk2>
        <a:srgbClr val="00607F"/>
      </a:dk2>
      <a:lt2>
        <a:srgbClr val="B9C8D3"/>
      </a:lt2>
      <a:accent1>
        <a:srgbClr val="BABF33"/>
      </a:accent1>
      <a:accent2>
        <a:srgbClr val="FFC843"/>
      </a:accent2>
      <a:accent3>
        <a:srgbClr val="4D4D4F"/>
      </a:accent3>
      <a:accent4>
        <a:srgbClr val="BB1F53"/>
      </a:accent4>
      <a:accent5>
        <a:srgbClr val="DCE08C"/>
      </a:accent5>
      <a:accent6>
        <a:srgbClr val="FFE49F"/>
      </a:accent6>
      <a:hlink>
        <a:srgbClr val="003748"/>
      </a:hlink>
      <a:folHlink>
        <a:srgbClr val="009ED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DNR_PPT_dark_Template</Template>
  <TotalTime>1337</TotalTime>
  <Words>673</Words>
  <Application>Microsoft Office PowerPoint</Application>
  <PresentationFormat>On-screen Show (4:3)</PresentationFormat>
  <Paragraphs>90</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Cambria Math</vt:lpstr>
      <vt:lpstr>Courier New</vt:lpstr>
      <vt:lpstr>Wingdings</vt:lpstr>
      <vt:lpstr>Clarity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State of Nebraska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 Flaute</dc:creator>
  <cp:lastModifiedBy>Eckles, Beth</cp:lastModifiedBy>
  <cp:revision>62</cp:revision>
  <dcterms:created xsi:type="dcterms:W3CDTF">2019-02-08T16:53:24Z</dcterms:created>
  <dcterms:modified xsi:type="dcterms:W3CDTF">2019-03-05T22:49:33Z</dcterms:modified>
</cp:coreProperties>
</file>