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df" ContentType="image/unknown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5" r:id="rId2"/>
  </p:sldMasterIdLst>
  <p:notesMasterIdLst>
    <p:notesMasterId r:id="rId35"/>
  </p:notesMasterIdLst>
  <p:handoutMasterIdLst>
    <p:handoutMasterId r:id="rId36"/>
  </p:handoutMasterIdLst>
  <p:sldIdLst>
    <p:sldId id="309" r:id="rId3"/>
    <p:sldId id="284" r:id="rId4"/>
    <p:sldId id="432" r:id="rId5"/>
    <p:sldId id="419" r:id="rId6"/>
    <p:sldId id="271" r:id="rId7"/>
    <p:sldId id="274" r:id="rId8"/>
    <p:sldId id="283" r:id="rId9"/>
    <p:sldId id="431" r:id="rId10"/>
    <p:sldId id="278" r:id="rId11"/>
    <p:sldId id="277" r:id="rId12"/>
    <p:sldId id="421" r:id="rId13"/>
    <p:sldId id="420" r:id="rId14"/>
    <p:sldId id="429" r:id="rId15"/>
    <p:sldId id="422" r:id="rId16"/>
    <p:sldId id="425" r:id="rId17"/>
    <p:sldId id="291" r:id="rId18"/>
    <p:sldId id="426" r:id="rId19"/>
    <p:sldId id="428" r:id="rId20"/>
    <p:sldId id="430" r:id="rId21"/>
    <p:sldId id="410" r:id="rId22"/>
    <p:sldId id="411" r:id="rId23"/>
    <p:sldId id="412" r:id="rId24"/>
    <p:sldId id="414" r:id="rId25"/>
    <p:sldId id="415" r:id="rId26"/>
    <p:sldId id="416" r:id="rId27"/>
    <p:sldId id="406" r:id="rId28"/>
    <p:sldId id="281" r:id="rId29"/>
    <p:sldId id="289" r:id="rId30"/>
    <p:sldId id="433" r:id="rId31"/>
    <p:sldId id="418" r:id="rId32"/>
    <p:sldId id="290" r:id="rId33"/>
    <p:sldId id="417" r:id="rId34"/>
  </p:sldIdLst>
  <p:sldSz cx="32918400" cy="21945600"/>
  <p:notesSz cx="7010400" cy="9296400"/>
  <p:defaultTextStyle>
    <a:defPPr>
      <a:defRPr lang="en-US"/>
    </a:defPPr>
    <a:lvl1pPr marL="0" algn="l" defTabSz="263330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1pPr>
    <a:lvl2pPr marL="1316652" algn="l" defTabSz="263330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2pPr>
    <a:lvl3pPr marL="2633302" algn="l" defTabSz="263330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3pPr>
    <a:lvl4pPr marL="3949955" algn="l" defTabSz="263330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4pPr>
    <a:lvl5pPr marL="5266607" algn="l" defTabSz="263330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5pPr>
    <a:lvl6pPr marL="6583260" algn="l" defTabSz="263330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6pPr>
    <a:lvl7pPr marL="7899909" algn="l" defTabSz="263330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7pPr>
    <a:lvl8pPr marL="9216562" algn="l" defTabSz="263330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8pPr>
    <a:lvl9pPr marL="10533214" algn="l" defTabSz="263330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912" userDrawn="1">
          <p15:clr>
            <a:srgbClr val="A4A3A4"/>
          </p15:clr>
        </p15:guide>
        <p15:guide id="2" pos="10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9E6"/>
    <a:srgbClr val="007A37"/>
    <a:srgbClr val="007BA2"/>
    <a:srgbClr val="0086B0"/>
    <a:srgbClr val="960000"/>
    <a:srgbClr val="008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>
      <p:cViewPr varScale="1">
        <p:scale>
          <a:sx n="27" d="100"/>
          <a:sy n="27" d="100"/>
        </p:scale>
        <p:origin x="1099" y="67"/>
      </p:cViewPr>
      <p:guideLst>
        <p:guide orient="horz" pos="6912"/>
        <p:guide pos="1036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/>
              <a:t>DRAFT PRIVILEDGED AND CONFIDENTIAL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EA74EB7-856E-45FD-83F0-5F7C6F3E4372}" type="datetimeFigureOut">
              <a:rPr lang="en-US"/>
              <a:t>3/11/2024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886E15-F82A-4596-A46C-375C6D3981E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830810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/>
              <a:t>DRAFT PRIVILEDGED AND CONFIDENTIAL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61B0E40-8125-41F8-BB6C-139D8D531A4F}" type="datetimeFigureOut">
              <a:rPr lang="en-US"/>
              <a:t>3/11/2024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0588" y="696913"/>
            <a:ext cx="52292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F105DB2-FD3E-441D-8B7E-7AE83ECE27B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72053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263330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1pPr>
    <a:lvl2pPr marL="1316652" algn="l" defTabSz="263330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2pPr>
    <a:lvl3pPr marL="2633302" algn="l" defTabSz="263330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3pPr>
    <a:lvl4pPr marL="3949955" algn="l" defTabSz="263330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4pPr>
    <a:lvl5pPr marL="5266607" algn="l" defTabSz="263330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5pPr>
    <a:lvl6pPr marL="6583260" algn="l" defTabSz="263330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6pPr>
    <a:lvl7pPr marL="7899909" algn="l" defTabSz="263330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7pPr>
    <a:lvl8pPr marL="9216562" algn="l" defTabSz="263330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8pPr>
    <a:lvl9pPr marL="10533214" algn="l" defTabSz="263330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122780" y="3144853"/>
            <a:ext cx="28795903" cy="126614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122780" y="3144853"/>
            <a:ext cx="28795903" cy="8258653"/>
          </a:xfrm>
          <a:noFill/>
        </p:spPr>
        <p:txBody>
          <a:bodyPr bIns="457200" anchor="b" anchorCtr="0">
            <a:normAutofit/>
          </a:bodyPr>
          <a:lstStyle>
            <a:lvl1pPr marL="0" indent="0" algn="ctr">
              <a:buNone/>
              <a:defRPr sz="1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0972" y="17296285"/>
            <a:ext cx="7906579" cy="2791149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2122780" y="11403504"/>
            <a:ext cx="28795903" cy="4402797"/>
          </a:xfrm>
        </p:spPr>
        <p:txBody>
          <a:bodyPr tIns="274320" anchor="t" anchorCtr="0">
            <a:normAutofit/>
          </a:bodyPr>
          <a:lstStyle>
            <a:lvl1pPr marL="0" indent="0" algn="ctr">
              <a:buNone/>
              <a:defRPr sz="6400"/>
            </a:lvl1pPr>
          </a:lstStyle>
          <a:p>
            <a:pPr lvl="0"/>
            <a:r>
              <a:rPr lang="en-US" dirty="0"/>
              <a:t> Event</a:t>
            </a:r>
            <a:br>
              <a:rPr lang="en-US" dirty="0"/>
            </a:br>
            <a:r>
              <a:rPr lang="en-US" dirty="0"/>
              <a:t>Month DD, 20YY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2120269" y="16245841"/>
            <a:ext cx="18613753" cy="4892042"/>
          </a:xfrm>
        </p:spPr>
        <p:txBody>
          <a:bodyPr/>
          <a:lstStyle>
            <a:lvl1pPr marL="0" indent="0">
              <a:buNone/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 Name(s) &amp; Title(s)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" y="0"/>
            <a:ext cx="7393568" cy="11704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7393570" y="0"/>
            <a:ext cx="25573475" cy="1170432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</p:spTree>
    <p:extLst>
      <p:ext uri="{BB962C8B-B14F-4D97-AF65-F5344CB8AC3E}">
        <p14:creationId xmlns:p14="http://schemas.microsoft.com/office/powerpoint/2010/main" val="1276000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5364480"/>
            <a:ext cx="14154912" cy="2047238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6400" b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7802880"/>
            <a:ext cx="14154912" cy="12644122"/>
          </a:xfrm>
        </p:spPr>
        <p:txBody>
          <a:bodyPr/>
          <a:lstStyle>
            <a:lvl1pPr>
              <a:defRPr sz="7680"/>
            </a:lvl1pPr>
            <a:lvl2pPr>
              <a:defRPr sz="6400"/>
            </a:lvl2pPr>
            <a:lvl3pPr>
              <a:defRPr sz="5760"/>
            </a:lvl3pPr>
            <a:lvl4pPr>
              <a:defRPr sz="5120"/>
            </a:lvl4pPr>
            <a:lvl5pPr>
              <a:defRPr sz="5120"/>
            </a:lvl5pPr>
            <a:lvl6pPr>
              <a:defRPr sz="5120"/>
            </a:lvl6pPr>
            <a:lvl7pPr>
              <a:defRPr sz="5120"/>
            </a:lvl7pPr>
            <a:lvl8pPr>
              <a:defRPr sz="5120"/>
            </a:lvl8pPr>
            <a:lvl9pPr>
              <a:defRPr sz="51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7117568" y="5364480"/>
            <a:ext cx="14154912" cy="2047238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6400" b="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7117568" y="7802880"/>
            <a:ext cx="14154912" cy="12644122"/>
          </a:xfrm>
        </p:spPr>
        <p:txBody>
          <a:bodyPr/>
          <a:lstStyle>
            <a:lvl1pPr>
              <a:defRPr sz="7680"/>
            </a:lvl1pPr>
            <a:lvl2pPr>
              <a:defRPr sz="6400"/>
            </a:lvl2pPr>
            <a:lvl3pPr>
              <a:defRPr sz="5760"/>
            </a:lvl3pPr>
            <a:lvl4pPr>
              <a:defRPr sz="5120"/>
            </a:lvl4pPr>
            <a:lvl5pPr>
              <a:defRPr sz="5120"/>
            </a:lvl5pPr>
            <a:lvl6pPr>
              <a:defRPr sz="5120"/>
            </a:lvl6pPr>
            <a:lvl7pPr>
              <a:defRPr sz="5120"/>
            </a:lvl7pPr>
            <a:lvl8pPr>
              <a:defRPr sz="5120"/>
            </a:lvl8pPr>
            <a:lvl9pPr>
              <a:defRPr sz="51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45920" y="58522"/>
            <a:ext cx="10424160" cy="105338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344400" y="58522"/>
            <a:ext cx="14813280" cy="1053389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7432000" y="58522"/>
            <a:ext cx="3840480" cy="1053389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8925973" y="12946475"/>
            <a:ext cx="15069312" cy="285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2" y="0"/>
            <a:ext cx="7393568" cy="11704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7393570" y="0"/>
            <a:ext cx="25573475" cy="11704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</p:spTree>
    <p:extLst>
      <p:ext uri="{BB962C8B-B14F-4D97-AF65-F5344CB8AC3E}">
        <p14:creationId xmlns:p14="http://schemas.microsoft.com/office/powerpoint/2010/main" val="1104698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45920" y="1706880"/>
            <a:ext cx="29626560" cy="31699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" y="0"/>
            <a:ext cx="7393568" cy="11704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sp>
        <p:nvSpPr>
          <p:cNvPr id="8" name="Rectangle 7"/>
          <p:cNvSpPr/>
          <p:nvPr userDrawn="1"/>
        </p:nvSpPr>
        <p:spPr>
          <a:xfrm>
            <a:off x="7393570" y="0"/>
            <a:ext cx="25573475" cy="1170432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477" y="19525430"/>
            <a:ext cx="4932565" cy="174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35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45920" y="1706880"/>
            <a:ext cx="29626560" cy="31699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" y="0"/>
            <a:ext cx="7393568" cy="11704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sp>
        <p:nvSpPr>
          <p:cNvPr id="8" name="Rectangle 7"/>
          <p:cNvSpPr/>
          <p:nvPr userDrawn="1"/>
        </p:nvSpPr>
        <p:spPr>
          <a:xfrm>
            <a:off x="7393570" y="0"/>
            <a:ext cx="25573475" cy="1170432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</p:spTree>
    <p:extLst>
      <p:ext uri="{BB962C8B-B14F-4D97-AF65-F5344CB8AC3E}">
        <p14:creationId xmlns:p14="http://schemas.microsoft.com/office/powerpoint/2010/main" val="2478584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" y="0"/>
            <a:ext cx="7393568" cy="11704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393570" y="0"/>
            <a:ext cx="25573475" cy="1170432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477" y="19525430"/>
            <a:ext cx="4932565" cy="174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26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" y="0"/>
            <a:ext cx="7393568" cy="11704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393570" y="0"/>
            <a:ext cx="25573475" cy="1170432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</p:spTree>
    <p:extLst>
      <p:ext uri="{BB962C8B-B14F-4D97-AF65-F5344CB8AC3E}">
        <p14:creationId xmlns:p14="http://schemas.microsoft.com/office/powerpoint/2010/main" val="3503364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NoColored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477" y="19525430"/>
            <a:ext cx="4932565" cy="174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73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NoColoredBar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770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2534656"/>
            <a:ext cx="7702906" cy="4037990"/>
          </a:xfrm>
        </p:spPr>
        <p:txBody>
          <a:bodyPr anchor="b">
            <a:noAutofit/>
          </a:bodyPr>
          <a:lstStyle>
            <a:lvl1pPr algn="l">
              <a:defRPr sz="768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0" y="2534656"/>
            <a:ext cx="20574000" cy="17849088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3" y="6817768"/>
            <a:ext cx="7702906" cy="13579568"/>
          </a:xfrm>
        </p:spPr>
        <p:txBody>
          <a:bodyPr/>
          <a:lstStyle>
            <a:lvl1pPr marL="0" indent="0">
              <a:buNone/>
              <a:defRPr sz="4480"/>
            </a:lvl1pPr>
            <a:lvl2pPr marL="1463040" indent="0">
              <a:buNone/>
              <a:defRPr sz="3840"/>
            </a:lvl2pPr>
            <a:lvl3pPr marL="2926080" indent="0">
              <a:buNone/>
              <a:defRPr sz="3200"/>
            </a:lvl3pPr>
            <a:lvl4pPr marL="4389120" indent="0">
              <a:buNone/>
              <a:defRPr sz="2880"/>
            </a:lvl4pPr>
            <a:lvl5pPr marL="5852160" indent="0">
              <a:buNone/>
              <a:defRPr sz="2880"/>
            </a:lvl5pPr>
            <a:lvl6pPr marL="7315200" indent="0">
              <a:buNone/>
              <a:defRPr sz="2880"/>
            </a:lvl6pPr>
            <a:lvl7pPr marL="8778240" indent="0">
              <a:buNone/>
              <a:defRPr sz="2880"/>
            </a:lvl7pPr>
            <a:lvl8pPr marL="10241280" indent="0">
              <a:buNone/>
              <a:defRPr sz="2880"/>
            </a:lvl8pPr>
            <a:lvl9pPr marL="11704320" indent="0">
              <a:buNone/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1068350" y="11456342"/>
            <a:ext cx="17849088" cy="57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2" y="0"/>
            <a:ext cx="7393568" cy="11704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477" y="19525430"/>
            <a:ext cx="4932565" cy="174127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7393570" y="0"/>
            <a:ext cx="25573475" cy="1170432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</p:spTree>
    <p:extLst>
      <p:ext uri="{BB962C8B-B14F-4D97-AF65-F5344CB8AC3E}">
        <p14:creationId xmlns:p14="http://schemas.microsoft.com/office/powerpoint/2010/main" val="282412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2534656"/>
            <a:ext cx="7702906" cy="4037990"/>
          </a:xfrm>
        </p:spPr>
        <p:txBody>
          <a:bodyPr anchor="b">
            <a:noAutofit/>
          </a:bodyPr>
          <a:lstStyle>
            <a:lvl1pPr algn="l">
              <a:defRPr sz="768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0" y="2534656"/>
            <a:ext cx="20574000" cy="17849088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3" y="6817768"/>
            <a:ext cx="7702906" cy="13579568"/>
          </a:xfrm>
        </p:spPr>
        <p:txBody>
          <a:bodyPr/>
          <a:lstStyle>
            <a:lvl1pPr marL="0" indent="0">
              <a:buNone/>
              <a:defRPr sz="4480"/>
            </a:lvl1pPr>
            <a:lvl2pPr marL="1463040" indent="0">
              <a:buNone/>
              <a:defRPr sz="3840"/>
            </a:lvl2pPr>
            <a:lvl3pPr marL="2926080" indent="0">
              <a:buNone/>
              <a:defRPr sz="3200"/>
            </a:lvl3pPr>
            <a:lvl4pPr marL="4389120" indent="0">
              <a:buNone/>
              <a:defRPr sz="2880"/>
            </a:lvl4pPr>
            <a:lvl5pPr marL="5852160" indent="0">
              <a:buNone/>
              <a:defRPr sz="2880"/>
            </a:lvl5pPr>
            <a:lvl6pPr marL="7315200" indent="0">
              <a:buNone/>
              <a:defRPr sz="2880"/>
            </a:lvl6pPr>
            <a:lvl7pPr marL="8778240" indent="0">
              <a:buNone/>
              <a:defRPr sz="2880"/>
            </a:lvl7pPr>
            <a:lvl8pPr marL="10241280" indent="0">
              <a:buNone/>
              <a:defRPr sz="2880"/>
            </a:lvl8pPr>
            <a:lvl9pPr marL="11704320" indent="0">
              <a:buNone/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1068350" y="11456342"/>
            <a:ext cx="17849088" cy="57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2" y="0"/>
            <a:ext cx="7393568" cy="11704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7393570" y="0"/>
            <a:ext cx="25573475" cy="1170432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</p:spTree>
    <p:extLst>
      <p:ext uri="{BB962C8B-B14F-4D97-AF65-F5344CB8AC3E}">
        <p14:creationId xmlns:p14="http://schemas.microsoft.com/office/powerpoint/2010/main" val="1136108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2535936"/>
            <a:ext cx="7713648" cy="4047744"/>
          </a:xfrm>
        </p:spPr>
        <p:txBody>
          <a:bodyPr anchor="b">
            <a:normAutofit/>
          </a:bodyPr>
          <a:lstStyle>
            <a:lvl1pPr algn="l">
              <a:defRPr sz="768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0" y="6827520"/>
            <a:ext cx="7702906" cy="13577011"/>
          </a:xfrm>
        </p:spPr>
        <p:txBody>
          <a:bodyPr/>
          <a:lstStyle>
            <a:lvl1pPr marL="0" indent="0">
              <a:buNone/>
              <a:defRPr sz="4480"/>
            </a:lvl1pPr>
            <a:lvl2pPr marL="1463040" indent="0">
              <a:buNone/>
              <a:defRPr sz="3840"/>
            </a:lvl2pPr>
            <a:lvl3pPr marL="2926080" indent="0">
              <a:buNone/>
              <a:defRPr sz="3200"/>
            </a:lvl3pPr>
            <a:lvl4pPr marL="4389120" indent="0">
              <a:buNone/>
              <a:defRPr sz="2880"/>
            </a:lvl4pPr>
            <a:lvl5pPr marL="5852160" indent="0">
              <a:buNone/>
              <a:defRPr sz="2880"/>
            </a:lvl5pPr>
            <a:lvl6pPr marL="7315200" indent="0">
              <a:buNone/>
              <a:defRPr sz="2880"/>
            </a:lvl6pPr>
            <a:lvl7pPr marL="8778240" indent="0">
              <a:buNone/>
              <a:defRPr sz="2880"/>
            </a:lvl7pPr>
            <a:lvl8pPr marL="10241280" indent="0">
              <a:buNone/>
              <a:defRPr sz="2880"/>
            </a:lvl8pPr>
            <a:lvl9pPr marL="11704320" indent="0">
              <a:buNone/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" y="0"/>
            <a:ext cx="7393568" cy="11704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393570" y="0"/>
            <a:ext cx="25573475" cy="1170432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477" y="19525430"/>
            <a:ext cx="4932565" cy="174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/>
          <p:cNvSpPr txBox="1">
            <a:spLocks/>
          </p:cNvSpPr>
          <p:nvPr userDrawn="1"/>
        </p:nvSpPr>
        <p:spPr>
          <a:xfrm>
            <a:off x="19342596" y="19443357"/>
            <a:ext cx="9543712" cy="1633882"/>
          </a:xfrm>
          <a:prstGeom prst="rect">
            <a:avLst/>
          </a:prstGeom>
        </p:spPr>
        <p:txBody>
          <a:bodyPr vert="horz" lIns="292608" tIns="146304" rIns="292608" bIns="146304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charset="2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Courier New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charset="2"/>
              <a:buChar char="ü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680" baseline="0" dirty="0">
                <a:solidFill>
                  <a:schemeClr val="bg1">
                    <a:lumMod val="65000"/>
                  </a:schemeClr>
                </a:solidFill>
              </a:rPr>
              <a:t>dnr.nebraska.gov </a:t>
            </a:r>
            <a:endParaRPr lang="en-US" sz="768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" y="0"/>
            <a:ext cx="7393568" cy="11704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393570" y="0"/>
            <a:ext cx="25573475" cy="1170432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269994" y="12579419"/>
            <a:ext cx="29357957" cy="384564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>
                <a:solidFill>
                  <a:srgbClr val="FFFFFF"/>
                </a:solidFill>
              </a:rPr>
              <a:t>Presenter name, title, email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278" y="2686395"/>
            <a:ext cx="11988914" cy="4232278"/>
          </a:xfrm>
          <a:prstGeom prst="rect">
            <a:avLst/>
          </a:prstGeom>
        </p:spPr>
      </p:pic>
      <p:pic>
        <p:nvPicPr>
          <p:cNvPr id="13" name="Picture 12" descr="bird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6308" y="19630675"/>
            <a:ext cx="2471886" cy="106371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269994" y="9832123"/>
            <a:ext cx="27163397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9260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6C5EF"/>
              </a:buClr>
              <a:buSzPct val="85000"/>
              <a:buFont typeface="Wingdings" charset="2"/>
              <a:buNone/>
              <a:tabLst/>
              <a:defRPr/>
            </a:pPr>
            <a:r>
              <a:rPr kumimoji="0" lang="en-US" sz="1408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98911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2535936"/>
            <a:ext cx="7713648" cy="4047744"/>
          </a:xfrm>
        </p:spPr>
        <p:txBody>
          <a:bodyPr anchor="b">
            <a:normAutofit/>
          </a:bodyPr>
          <a:lstStyle>
            <a:lvl1pPr algn="l">
              <a:defRPr sz="768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0" y="6827520"/>
            <a:ext cx="7702906" cy="13577011"/>
          </a:xfrm>
        </p:spPr>
        <p:txBody>
          <a:bodyPr/>
          <a:lstStyle>
            <a:lvl1pPr marL="0" indent="0">
              <a:buNone/>
              <a:defRPr sz="4480"/>
            </a:lvl1pPr>
            <a:lvl2pPr marL="1463040" indent="0">
              <a:buNone/>
              <a:defRPr sz="3840"/>
            </a:lvl2pPr>
            <a:lvl3pPr marL="2926080" indent="0">
              <a:buNone/>
              <a:defRPr sz="3200"/>
            </a:lvl3pPr>
            <a:lvl4pPr marL="4389120" indent="0">
              <a:buNone/>
              <a:defRPr sz="2880"/>
            </a:lvl4pPr>
            <a:lvl5pPr marL="5852160" indent="0">
              <a:buNone/>
              <a:defRPr sz="2880"/>
            </a:lvl5pPr>
            <a:lvl6pPr marL="7315200" indent="0">
              <a:buNone/>
              <a:defRPr sz="2880"/>
            </a:lvl6pPr>
            <a:lvl7pPr marL="8778240" indent="0">
              <a:buNone/>
              <a:defRPr sz="2880"/>
            </a:lvl7pPr>
            <a:lvl8pPr marL="10241280" indent="0">
              <a:buNone/>
              <a:defRPr sz="2880"/>
            </a:lvl8pPr>
            <a:lvl9pPr marL="11704320" indent="0">
              <a:buNone/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" y="0"/>
            <a:ext cx="7393568" cy="11704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393570" y="0"/>
            <a:ext cx="25573475" cy="1170432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</p:spTree>
    <p:extLst>
      <p:ext uri="{BB962C8B-B14F-4D97-AF65-F5344CB8AC3E}">
        <p14:creationId xmlns:p14="http://schemas.microsoft.com/office/powerpoint/2010/main" val="759948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" y="0"/>
            <a:ext cx="7393568" cy="11704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477" y="19525430"/>
            <a:ext cx="4932565" cy="174127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7393570" y="0"/>
            <a:ext cx="25573475" cy="1170432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</p:spTree>
    <p:extLst>
      <p:ext uri="{BB962C8B-B14F-4D97-AF65-F5344CB8AC3E}">
        <p14:creationId xmlns:p14="http://schemas.microsoft.com/office/powerpoint/2010/main" val="1414990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" y="0"/>
            <a:ext cx="7393568" cy="11704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7393570" y="0"/>
            <a:ext cx="25573475" cy="1170432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</p:spTree>
    <p:extLst>
      <p:ext uri="{BB962C8B-B14F-4D97-AF65-F5344CB8AC3E}">
        <p14:creationId xmlns:p14="http://schemas.microsoft.com/office/powerpoint/2010/main" val="3689107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00327" y="7559042"/>
            <a:ext cx="27980640" cy="7040880"/>
          </a:xfrm>
        </p:spPr>
        <p:txBody>
          <a:bodyPr anchor="b">
            <a:normAutofit/>
          </a:bodyPr>
          <a:lstStyle>
            <a:lvl1pPr algn="l">
              <a:defRPr sz="15360" b="0" cap="none" baseline="0"/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00327" y="14805967"/>
            <a:ext cx="27980640" cy="4800598"/>
          </a:xfrm>
        </p:spPr>
        <p:txBody>
          <a:bodyPr anchor="t">
            <a:normAutofit/>
          </a:bodyPr>
          <a:lstStyle>
            <a:lvl1pPr marL="0" indent="0">
              <a:buNone/>
              <a:defRPr sz="7680" baseline="0">
                <a:solidFill>
                  <a:schemeClr val="tx2"/>
                </a:solidFill>
              </a:defRPr>
            </a:lvl1pPr>
            <a:lvl2pPr marL="146304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2pPr>
            <a:lvl3pPr marL="292608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3pPr>
            <a:lvl4pPr marL="4389120" indent="0">
              <a:buNone/>
              <a:defRPr sz="4480">
                <a:solidFill>
                  <a:schemeClr val="tx1">
                    <a:tint val="75000"/>
                  </a:schemeClr>
                </a:solidFill>
              </a:defRPr>
            </a:lvl4pPr>
            <a:lvl5pPr marL="5852160" indent="0">
              <a:buNone/>
              <a:defRPr sz="4480">
                <a:solidFill>
                  <a:schemeClr val="tx1">
                    <a:tint val="75000"/>
                  </a:schemeClr>
                </a:solidFill>
              </a:defRPr>
            </a:lvl5pPr>
            <a:lvl6pPr marL="7315200" indent="0">
              <a:buNone/>
              <a:defRPr sz="4480">
                <a:solidFill>
                  <a:schemeClr val="tx1">
                    <a:tint val="75000"/>
                  </a:schemeClr>
                </a:solidFill>
              </a:defRPr>
            </a:lvl6pPr>
            <a:lvl7pPr marL="8778240" indent="0">
              <a:buNone/>
              <a:defRPr sz="4480">
                <a:solidFill>
                  <a:schemeClr val="tx1">
                    <a:tint val="75000"/>
                  </a:schemeClr>
                </a:solidFill>
              </a:defRPr>
            </a:lvl7pPr>
            <a:lvl8pPr marL="10241280" indent="0">
              <a:buNone/>
              <a:defRPr sz="4480">
                <a:solidFill>
                  <a:schemeClr val="tx1">
                    <a:tint val="75000"/>
                  </a:schemeClr>
                </a:solidFill>
              </a:defRPr>
            </a:lvl8pPr>
            <a:lvl9pPr marL="11704320" indent="0">
              <a:buNone/>
              <a:defRPr sz="4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Section Subtitle and/or Section Presenter Name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2" y="0"/>
            <a:ext cx="7393568" cy="11704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393570" y="0"/>
            <a:ext cx="25573475" cy="1170432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477" y="19525430"/>
            <a:ext cx="4932565" cy="174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26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NoLogo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00327" y="7559042"/>
            <a:ext cx="27980640" cy="7040880"/>
          </a:xfrm>
        </p:spPr>
        <p:txBody>
          <a:bodyPr anchor="b">
            <a:normAutofit/>
          </a:bodyPr>
          <a:lstStyle>
            <a:lvl1pPr algn="l">
              <a:defRPr sz="15360" b="0" cap="none" baseline="0"/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00327" y="14805967"/>
            <a:ext cx="27980640" cy="4800598"/>
          </a:xfrm>
        </p:spPr>
        <p:txBody>
          <a:bodyPr anchor="t">
            <a:normAutofit/>
          </a:bodyPr>
          <a:lstStyle>
            <a:lvl1pPr marL="0" indent="0">
              <a:buNone/>
              <a:defRPr sz="7680" baseline="0">
                <a:solidFill>
                  <a:schemeClr val="tx2"/>
                </a:solidFill>
              </a:defRPr>
            </a:lvl1pPr>
            <a:lvl2pPr marL="146304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2pPr>
            <a:lvl3pPr marL="292608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3pPr>
            <a:lvl4pPr marL="4389120" indent="0">
              <a:buNone/>
              <a:defRPr sz="4480">
                <a:solidFill>
                  <a:schemeClr val="tx1">
                    <a:tint val="75000"/>
                  </a:schemeClr>
                </a:solidFill>
              </a:defRPr>
            </a:lvl4pPr>
            <a:lvl5pPr marL="5852160" indent="0">
              <a:buNone/>
              <a:defRPr sz="4480">
                <a:solidFill>
                  <a:schemeClr val="tx1">
                    <a:tint val="75000"/>
                  </a:schemeClr>
                </a:solidFill>
              </a:defRPr>
            </a:lvl5pPr>
            <a:lvl6pPr marL="7315200" indent="0">
              <a:buNone/>
              <a:defRPr sz="4480">
                <a:solidFill>
                  <a:schemeClr val="tx1">
                    <a:tint val="75000"/>
                  </a:schemeClr>
                </a:solidFill>
              </a:defRPr>
            </a:lvl6pPr>
            <a:lvl7pPr marL="8778240" indent="0">
              <a:buNone/>
              <a:defRPr sz="4480">
                <a:solidFill>
                  <a:schemeClr val="tx1">
                    <a:tint val="75000"/>
                  </a:schemeClr>
                </a:solidFill>
              </a:defRPr>
            </a:lvl7pPr>
            <a:lvl8pPr marL="10241280" indent="0">
              <a:buNone/>
              <a:defRPr sz="4480">
                <a:solidFill>
                  <a:schemeClr val="tx1">
                    <a:tint val="75000"/>
                  </a:schemeClr>
                </a:solidFill>
              </a:defRPr>
            </a:lvl8pPr>
            <a:lvl9pPr marL="11704320" indent="0">
              <a:buNone/>
              <a:defRPr sz="4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Section Subtitle and/or Section Presenter Name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2" y="0"/>
            <a:ext cx="7393568" cy="11704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393570" y="0"/>
            <a:ext cx="25573475" cy="1170432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</p:spTree>
    <p:extLst>
      <p:ext uri="{BB962C8B-B14F-4D97-AF65-F5344CB8AC3E}">
        <p14:creationId xmlns:p14="http://schemas.microsoft.com/office/powerpoint/2010/main" val="2994622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5354726"/>
            <a:ext cx="14538960" cy="15098573"/>
          </a:xfrm>
        </p:spPr>
        <p:txBody>
          <a:bodyPr/>
          <a:lstStyle>
            <a:lvl1pPr>
              <a:defRPr sz="8960"/>
            </a:lvl1pPr>
            <a:lvl2pPr>
              <a:defRPr sz="7680"/>
            </a:lvl2pPr>
            <a:lvl3pPr>
              <a:defRPr sz="6400"/>
            </a:lvl3pPr>
            <a:lvl4pPr>
              <a:defRPr sz="5760"/>
            </a:lvl4pPr>
            <a:lvl5pPr>
              <a:defRPr sz="5760"/>
            </a:lvl5pPr>
            <a:lvl6pPr>
              <a:defRPr sz="5760"/>
            </a:lvl6pPr>
            <a:lvl7pPr>
              <a:defRPr sz="5760"/>
            </a:lvl7pPr>
            <a:lvl8pPr>
              <a:defRPr sz="5760"/>
            </a:lvl8pPr>
            <a:lvl9pPr>
              <a:defRPr sz="5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33520" y="5354726"/>
            <a:ext cx="14538960" cy="15098573"/>
          </a:xfrm>
        </p:spPr>
        <p:txBody>
          <a:bodyPr/>
          <a:lstStyle>
            <a:lvl1pPr>
              <a:defRPr sz="8960"/>
            </a:lvl1pPr>
            <a:lvl2pPr>
              <a:defRPr sz="7680"/>
            </a:lvl2pPr>
            <a:lvl3pPr>
              <a:defRPr sz="6400"/>
            </a:lvl3pPr>
            <a:lvl4pPr>
              <a:defRPr sz="5760"/>
            </a:lvl4pPr>
            <a:lvl5pPr>
              <a:defRPr sz="5760"/>
            </a:lvl5pPr>
            <a:lvl6pPr>
              <a:defRPr sz="5760"/>
            </a:lvl6pPr>
            <a:lvl7pPr>
              <a:defRPr sz="5760"/>
            </a:lvl7pPr>
            <a:lvl8pPr>
              <a:defRPr sz="5760"/>
            </a:lvl8pPr>
            <a:lvl9pPr>
              <a:defRPr sz="5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" y="0"/>
            <a:ext cx="7393568" cy="11704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477" y="19525430"/>
            <a:ext cx="4932565" cy="174127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7393570" y="0"/>
            <a:ext cx="25573475" cy="1170432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</p:spTree>
    <p:extLst>
      <p:ext uri="{BB962C8B-B14F-4D97-AF65-F5344CB8AC3E}">
        <p14:creationId xmlns:p14="http://schemas.microsoft.com/office/powerpoint/2010/main" val="3939865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5354726"/>
            <a:ext cx="14538960" cy="15098573"/>
          </a:xfrm>
        </p:spPr>
        <p:txBody>
          <a:bodyPr/>
          <a:lstStyle>
            <a:lvl1pPr>
              <a:defRPr sz="8960"/>
            </a:lvl1pPr>
            <a:lvl2pPr>
              <a:defRPr sz="7680"/>
            </a:lvl2pPr>
            <a:lvl3pPr>
              <a:defRPr sz="6400"/>
            </a:lvl3pPr>
            <a:lvl4pPr>
              <a:defRPr sz="5760"/>
            </a:lvl4pPr>
            <a:lvl5pPr>
              <a:defRPr sz="5760"/>
            </a:lvl5pPr>
            <a:lvl6pPr>
              <a:defRPr sz="5760"/>
            </a:lvl6pPr>
            <a:lvl7pPr>
              <a:defRPr sz="5760"/>
            </a:lvl7pPr>
            <a:lvl8pPr>
              <a:defRPr sz="5760"/>
            </a:lvl8pPr>
            <a:lvl9pPr>
              <a:defRPr sz="5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33520" y="5354726"/>
            <a:ext cx="14538960" cy="15098573"/>
          </a:xfrm>
        </p:spPr>
        <p:txBody>
          <a:bodyPr/>
          <a:lstStyle>
            <a:lvl1pPr>
              <a:defRPr sz="8960"/>
            </a:lvl1pPr>
            <a:lvl2pPr>
              <a:defRPr sz="7680"/>
            </a:lvl2pPr>
            <a:lvl3pPr>
              <a:defRPr sz="6400"/>
            </a:lvl3pPr>
            <a:lvl4pPr>
              <a:defRPr sz="5760"/>
            </a:lvl4pPr>
            <a:lvl5pPr>
              <a:defRPr sz="5760"/>
            </a:lvl5pPr>
            <a:lvl6pPr>
              <a:defRPr sz="5760"/>
            </a:lvl6pPr>
            <a:lvl7pPr>
              <a:defRPr sz="5760"/>
            </a:lvl7pPr>
            <a:lvl8pPr>
              <a:defRPr sz="5760"/>
            </a:lvl8pPr>
            <a:lvl9pPr>
              <a:defRPr sz="5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" y="0"/>
            <a:ext cx="7393568" cy="11704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7393570" y="0"/>
            <a:ext cx="25573475" cy="1170432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</p:spTree>
    <p:extLst>
      <p:ext uri="{BB962C8B-B14F-4D97-AF65-F5344CB8AC3E}">
        <p14:creationId xmlns:p14="http://schemas.microsoft.com/office/powerpoint/2010/main" val="110939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5364480"/>
            <a:ext cx="14154912" cy="2047238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6400" b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7802880"/>
            <a:ext cx="14154912" cy="12644122"/>
          </a:xfrm>
        </p:spPr>
        <p:txBody>
          <a:bodyPr/>
          <a:lstStyle>
            <a:lvl1pPr>
              <a:defRPr sz="7680"/>
            </a:lvl1pPr>
            <a:lvl2pPr>
              <a:defRPr sz="6400"/>
            </a:lvl2pPr>
            <a:lvl3pPr>
              <a:defRPr sz="5760"/>
            </a:lvl3pPr>
            <a:lvl4pPr>
              <a:defRPr sz="5120"/>
            </a:lvl4pPr>
            <a:lvl5pPr>
              <a:defRPr sz="5120"/>
            </a:lvl5pPr>
            <a:lvl6pPr>
              <a:defRPr sz="5120"/>
            </a:lvl6pPr>
            <a:lvl7pPr>
              <a:defRPr sz="5120"/>
            </a:lvl7pPr>
            <a:lvl8pPr>
              <a:defRPr sz="5120"/>
            </a:lvl8pPr>
            <a:lvl9pPr>
              <a:defRPr sz="51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7117568" y="5364480"/>
            <a:ext cx="14154912" cy="2047238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6400" b="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7117568" y="7802880"/>
            <a:ext cx="14154912" cy="12644122"/>
          </a:xfrm>
        </p:spPr>
        <p:txBody>
          <a:bodyPr/>
          <a:lstStyle>
            <a:lvl1pPr>
              <a:defRPr sz="7680"/>
            </a:lvl1pPr>
            <a:lvl2pPr>
              <a:defRPr sz="6400"/>
            </a:lvl2pPr>
            <a:lvl3pPr>
              <a:defRPr sz="5760"/>
            </a:lvl3pPr>
            <a:lvl4pPr>
              <a:defRPr sz="5120"/>
            </a:lvl4pPr>
            <a:lvl5pPr>
              <a:defRPr sz="5120"/>
            </a:lvl5pPr>
            <a:lvl6pPr>
              <a:defRPr sz="5120"/>
            </a:lvl6pPr>
            <a:lvl7pPr>
              <a:defRPr sz="5120"/>
            </a:lvl7pPr>
            <a:lvl8pPr>
              <a:defRPr sz="5120"/>
            </a:lvl8pPr>
            <a:lvl9pPr>
              <a:defRPr sz="51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45920" y="58522"/>
            <a:ext cx="10424160" cy="105338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344400" y="58522"/>
            <a:ext cx="14813280" cy="1053389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7432000" y="58522"/>
            <a:ext cx="3840480" cy="1053389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8925973" y="12946475"/>
            <a:ext cx="15069312" cy="285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2" y="0"/>
            <a:ext cx="7393568" cy="11704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7393570" y="0"/>
            <a:ext cx="25573475" cy="11704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89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477" y="19525430"/>
            <a:ext cx="4932565" cy="174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34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1706880"/>
            <a:ext cx="29626560" cy="3169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5120640"/>
            <a:ext cx="29626560" cy="15605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30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  <p:sldLayoutId id="2147483945" r:id="rId20"/>
  </p:sldLayoutIdLst>
  <p:hf sldNum="0" hdr="0" ftr="0" dt="0"/>
  <p:txStyles>
    <p:titleStyle>
      <a:lvl1pPr algn="l" defTabSz="2926080" rtl="0" eaLnBrk="1" latinLnBrk="0" hangingPunct="1">
        <a:spcBef>
          <a:spcPct val="0"/>
        </a:spcBef>
        <a:buNone/>
        <a:defRPr sz="12800" kern="1200" spc="-320" baseline="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585216" indent="-585216" algn="l" defTabSz="2926080" rtl="0" eaLnBrk="1" latinLnBrk="0" hangingPunct="1">
        <a:spcBef>
          <a:spcPct val="20000"/>
        </a:spcBef>
        <a:buClr>
          <a:schemeClr val="accent1"/>
        </a:buClr>
        <a:buSzPct val="85000"/>
        <a:buFont typeface="Wingdings" charset="2"/>
        <a:buChar char="Ø"/>
        <a:defRPr sz="7680" kern="120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463040" indent="-585216" algn="l" defTabSz="2926080" rtl="0" eaLnBrk="1" latinLnBrk="0" hangingPunct="1">
        <a:spcBef>
          <a:spcPct val="20000"/>
        </a:spcBef>
        <a:buClr>
          <a:schemeClr val="accent1"/>
        </a:buClr>
        <a:buSzPct val="85000"/>
        <a:buFont typeface="Courier New"/>
        <a:buChar char="o"/>
        <a:defRPr sz="6400" kern="120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340864" indent="-585216" algn="l" defTabSz="2926080" rtl="0" eaLnBrk="1" latinLnBrk="0" hangingPunct="1">
        <a:spcBef>
          <a:spcPct val="20000"/>
        </a:spcBef>
        <a:buClr>
          <a:schemeClr val="accent1"/>
        </a:buClr>
        <a:buSzPct val="90000"/>
        <a:buFont typeface="Wingdings" charset="2"/>
        <a:buChar char="§"/>
        <a:defRPr sz="5760" kern="120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218688" indent="-585216" algn="l" defTabSz="292608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5120" kern="120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803904" indent="-438912" algn="l" defTabSz="2926080" rtl="0" eaLnBrk="1" latinLnBrk="0" hangingPunct="1">
        <a:spcBef>
          <a:spcPct val="20000"/>
        </a:spcBef>
        <a:buClr>
          <a:schemeClr val="accent1"/>
        </a:buClr>
        <a:buSzPct val="100000"/>
        <a:buFont typeface="Wingdings" panose="05000000000000000000" pitchFamily="2" charset="2"/>
        <a:buChar char="v"/>
        <a:defRPr sz="4480" kern="1200" baseline="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4389120" indent="-585216" algn="l" defTabSz="292608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4160" kern="1200">
          <a:solidFill>
            <a:schemeClr val="tx1"/>
          </a:solidFill>
          <a:latin typeface="+mn-lt"/>
          <a:ea typeface="+mn-ea"/>
          <a:cs typeface="+mn-cs"/>
        </a:defRPr>
      </a:lvl6pPr>
      <a:lvl7pPr marL="4974336" indent="-585216" algn="l" defTabSz="292608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4160" kern="1200">
          <a:solidFill>
            <a:schemeClr val="tx1"/>
          </a:solidFill>
          <a:latin typeface="+mn-lt"/>
          <a:ea typeface="+mn-ea"/>
          <a:cs typeface="+mn-cs"/>
        </a:defRPr>
      </a:lvl7pPr>
      <a:lvl8pPr marL="5559552" indent="-585216" algn="l" defTabSz="292608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4160" kern="1200">
          <a:solidFill>
            <a:schemeClr val="tx1"/>
          </a:solidFill>
          <a:latin typeface="+mn-lt"/>
          <a:ea typeface="+mn-ea"/>
          <a:cs typeface="+mn-cs"/>
        </a:defRPr>
      </a:lvl8pPr>
      <a:lvl9pPr marL="6144768" indent="-585216" algn="l" defTabSz="292608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4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d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10.jpe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11" Type="http://schemas.openxmlformats.org/officeDocument/2006/relationships/image" Target="../media/image61.jpg"/><Relationship Id="rId5" Type="http://schemas.openxmlformats.org/officeDocument/2006/relationships/image" Target="../media/image55.png"/><Relationship Id="rId10" Type="http://schemas.openxmlformats.org/officeDocument/2006/relationships/image" Target="../media/image60.jp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8.jp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Jesse.Bradley@nebraska.gov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122780" y="3117957"/>
            <a:ext cx="28795903" cy="825865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July 16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2004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Changed Nebraska’s </a:t>
            </a:r>
            <a:r>
              <a:rPr lang="en-US" dirty="0">
                <a:latin typeface="Arial" panose="020B0604020202020204" pitchFamily="34" charset="0"/>
              </a:rPr>
              <a:t>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ater </a:t>
            </a:r>
            <a:r>
              <a:rPr lang="en-US" dirty="0">
                <a:latin typeface="Arial" panose="020B0604020202020204" pitchFamily="34" charset="0"/>
              </a:rPr>
              <a:t>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anagement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122780" y="12115800"/>
            <a:ext cx="28795903" cy="3690501"/>
          </a:xfrm>
        </p:spPr>
        <p:txBody>
          <a:bodyPr/>
          <a:lstStyle/>
          <a:p>
            <a:r>
              <a:rPr lang="en-US" dirty="0"/>
              <a:t>2024 NRD Water Programs Conference</a:t>
            </a:r>
          </a:p>
          <a:p>
            <a:r>
              <a:rPr lang="en-US" dirty="0"/>
              <a:t>March 5, 2024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Jesse Bradley, Deputy Director</a:t>
            </a:r>
          </a:p>
        </p:txBody>
      </p:sp>
    </p:spTree>
    <p:extLst>
      <p:ext uri="{BB962C8B-B14F-4D97-AF65-F5344CB8AC3E}">
        <p14:creationId xmlns:p14="http://schemas.microsoft.com/office/powerpoint/2010/main" val="1830921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6F7FF9D-6710-46D1-5D0B-D0B8B58F4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638800"/>
            <a:ext cx="14273212" cy="8501341"/>
          </a:xfrm>
          <a:prstGeom prst="rect">
            <a:avLst/>
          </a:prstGeom>
        </p:spPr>
      </p:pic>
      <p:sp>
        <p:nvSpPr>
          <p:cNvPr id="20" name="Text Box 6">
            <a:extLst>
              <a:ext uri="{FF2B5EF4-FFF2-40B4-BE49-F238E27FC236}">
                <a16:creationId xmlns:a16="http://schemas.microsoft.com/office/drawing/2014/main" id="{366DA3B0-C7A5-94A1-A2FA-4ABD3F14A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206" y="15606068"/>
            <a:ext cx="134112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Fully Appropriated Designations, July 16, 2004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0E3D810-4845-706A-D8A2-4D4C56E63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9400" y="5943600"/>
            <a:ext cx="14511123" cy="9118680"/>
          </a:xfrm>
          <a:prstGeom prst="rect">
            <a:avLst/>
          </a:prstGeom>
        </p:spPr>
      </p:pic>
      <p:sp>
        <p:nvSpPr>
          <p:cNvPr id="23" name="Text Box 6">
            <a:extLst>
              <a:ext uri="{FF2B5EF4-FFF2-40B4-BE49-F238E27FC236}">
                <a16:creationId xmlns:a16="http://schemas.microsoft.com/office/drawing/2014/main" id="{E4E71101-DCC4-1A18-BD66-374BF257E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9297" y="15528026"/>
            <a:ext cx="134112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Fully and </a:t>
            </a:r>
            <a:r>
              <a:rPr lang="en-US" altLang="en-US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Overappropriated</a:t>
            </a:r>
            <a:r>
              <a:rPr lang="en-US" alt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Designations, Final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3D05746-6451-053C-B9CF-FE99836EA2BE}"/>
              </a:ext>
            </a:extLst>
          </p:cNvPr>
          <p:cNvSpPr txBox="1">
            <a:spLocks/>
          </p:cNvSpPr>
          <p:nvPr/>
        </p:nvSpPr>
        <p:spPr>
          <a:xfrm>
            <a:off x="5657850" y="1600200"/>
            <a:ext cx="21602700" cy="1524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24688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4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300" b="1">
                <a:latin typeface="Arial" panose="020B0604020202020204" pitchFamily="34" charset="0"/>
                <a:cs typeface="Arial" panose="020B0604020202020204" pitchFamily="34" charset="0"/>
              </a:rPr>
              <a:t>LB 962</a:t>
            </a:r>
            <a:endParaRPr lang="en-US" sz="1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297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468880" y="2895600"/>
            <a:ext cx="27980640" cy="70408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Early Days of Implementation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69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3">
            <a:extLst>
              <a:ext uri="{FF2B5EF4-FFF2-40B4-BE49-F238E27FC236}">
                <a16:creationId xmlns:a16="http://schemas.microsoft.com/office/drawing/2014/main" id="{9067BC2D-FC5E-E4B3-16A9-C42D765E5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133" y="5029200"/>
            <a:ext cx="17836067" cy="147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Discussions over State vs. NRD obligations and authorities</a:t>
            </a:r>
          </a:p>
          <a:p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Interstate litigation #2 in Republican River Basin</a:t>
            </a:r>
          </a:p>
          <a:p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Lack of clear dedicated funding sources</a:t>
            </a:r>
          </a:p>
          <a:p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Platte River Recovery and Implementation Program signed (ESA compliance)</a:t>
            </a:r>
          </a:p>
          <a:p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Annual Evaluation of Hydrologically Connected Waters (FAB Report)</a:t>
            </a:r>
          </a:p>
          <a:p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Municipal and Industrial water supplies</a:t>
            </a:r>
          </a:p>
          <a:p>
            <a:endParaRPr lang="en-US" altLang="en-US" sz="7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76E01D-6D67-6AAC-0CCF-11BEE04877C0}"/>
              </a:ext>
            </a:extLst>
          </p:cNvPr>
          <p:cNvSpPr txBox="1">
            <a:spLocks/>
          </p:cNvSpPr>
          <p:nvPr/>
        </p:nvSpPr>
        <p:spPr>
          <a:xfrm>
            <a:off x="5657850" y="1600200"/>
            <a:ext cx="21602700" cy="1524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24688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4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300" b="1" dirty="0">
                <a:latin typeface="Arial" panose="020B0604020202020204" pitchFamily="34" charset="0"/>
                <a:cs typeface="Arial" panose="020B0604020202020204" pitchFamily="34" charset="0"/>
              </a:rPr>
              <a:t>Early Implementation Issues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4A5FE6-97E7-1AA1-F3E7-7C4DD925F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0" y="13563600"/>
            <a:ext cx="12893040" cy="5211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84DC40-A27E-73C1-9A92-B6BD386339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9" t="11317" r="86803" b="73045"/>
          <a:stretch/>
        </p:blipFill>
        <p:spPr>
          <a:xfrm>
            <a:off x="22555200" y="4267200"/>
            <a:ext cx="5486400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75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3">
            <a:extLst>
              <a:ext uri="{FF2B5EF4-FFF2-40B4-BE49-F238E27FC236}">
                <a16:creationId xmlns:a16="http://schemas.microsoft.com/office/drawing/2014/main" id="{9067BC2D-FC5E-E4B3-16A9-C42D765E5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419600"/>
            <a:ext cx="17302667" cy="164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buClr>
                <a:srgbClr val="D4D48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2006</a:t>
            </a:r>
          </a:p>
          <a:p>
            <a:pPr lvl="1">
              <a:buClr>
                <a:srgbClr val="D4D48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LB 1226 </a:t>
            </a:r>
            <a:endParaRPr lang="en-US" altLang="en-US" sz="6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D4D48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Forecast in Republican River Basin, Municipal and Industrial Allocations</a:t>
            </a:r>
          </a:p>
          <a:p>
            <a:pPr>
              <a:buClr>
                <a:srgbClr val="D4D48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2007 </a:t>
            </a:r>
            <a:endParaRPr lang="en-US" altLang="en-US" sz="72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D4D48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en-US" sz="6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LB 701 </a:t>
            </a:r>
            <a:endParaRPr lang="en-US" altLang="en-US" sz="6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D4D48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en-US" sz="6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New NRD funding tools and Water Resources Cash Fund </a:t>
            </a:r>
          </a:p>
          <a:p>
            <a:pPr lvl="1">
              <a:buClr>
                <a:srgbClr val="D4D484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6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Department establishes a dedicated division to support interstate management and integrated management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76E01D-6D67-6AAC-0CCF-11BEE04877C0}"/>
              </a:ext>
            </a:extLst>
          </p:cNvPr>
          <p:cNvSpPr txBox="1">
            <a:spLocks/>
          </p:cNvSpPr>
          <p:nvPr/>
        </p:nvSpPr>
        <p:spPr>
          <a:xfrm>
            <a:off x="5657850" y="1600200"/>
            <a:ext cx="21602700" cy="1524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24688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4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24688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Laws and Tools Added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9FC0F6-34D6-87A9-613C-3BAA7E8C92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38" t="47531" r="14121" b="12963"/>
          <a:stretch/>
        </p:blipFill>
        <p:spPr>
          <a:xfrm>
            <a:off x="18750467" y="6936645"/>
            <a:ext cx="13716000" cy="968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91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468880" y="2895600"/>
            <a:ext cx="27980640" cy="70408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Middle Period of Implementation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2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3">
            <a:extLst>
              <a:ext uri="{FF2B5EF4-FFF2-40B4-BE49-F238E27FC236}">
                <a16:creationId xmlns:a16="http://schemas.microsoft.com/office/drawing/2014/main" id="{9067BC2D-FC5E-E4B3-16A9-C42D765E5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1" y="5257800"/>
            <a:ext cx="18821399" cy="1489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R="0" lvl="0" algn="l" defTabSz="263330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4D484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PBHEP and PBC organize funding in Upper Platte</a:t>
            </a:r>
          </a:p>
          <a:p>
            <a:pPr>
              <a:buClr>
                <a:srgbClr val="D4D484"/>
              </a:buClr>
              <a:buFont typeface="Arial" panose="020B0604020202020204" pitchFamily="34" charset="0"/>
              <a:buChar char="•"/>
            </a:pPr>
            <a:r>
              <a:rPr kumimoji="0" lang="en-US" alt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Interstate litigation #2 in full swing, 3</a:t>
            </a:r>
            <a:r>
              <a:rPr kumimoji="0" lang="en-US" altLang="en-US" sz="72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</a:t>
            </a:r>
            <a:r>
              <a:rPr kumimoji="0" lang="en-US" alt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generation of IMPs</a:t>
            </a:r>
          </a:p>
          <a:p>
            <a:pPr marR="0" lvl="0" algn="l" defTabSz="263330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4D484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You are Fully Appropriated, No You're Not – Round 1 Lower Platte</a:t>
            </a:r>
            <a:endParaRPr kumimoji="0" lang="en-US" alt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Clr>
                <a:srgbClr val="D4D484"/>
              </a:buClr>
              <a:buFont typeface="Arial" panose="020B0604020202020204" pitchFamily="34" charset="0"/>
              <a:buChar char="•"/>
            </a:pPr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You are Fully Appropriated, No You're Not – Round 2 Niobrara </a:t>
            </a:r>
          </a:p>
          <a:p>
            <a:pPr>
              <a:buClr>
                <a:srgbClr val="D4D484"/>
              </a:buClr>
              <a:buFont typeface="Arial" panose="020B0604020202020204" pitchFamily="34" charset="0"/>
              <a:buChar char="•"/>
            </a:pPr>
            <a:r>
              <a:rPr kumimoji="0" lang="en-US" alt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Major projects </a:t>
            </a:r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being implemented </a:t>
            </a:r>
          </a:p>
          <a:p>
            <a:pPr lvl="1">
              <a:buClr>
                <a:srgbClr val="D4D484"/>
              </a:buClr>
              <a:buFont typeface="Arial" panose="020B0604020202020204" pitchFamily="34" charset="0"/>
              <a:buChar char="•"/>
            </a:pPr>
            <a:r>
              <a:rPr lang="en-US" altLang="en-US" sz="6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Rock Creek Aug., Conj. Management, NCORPE, etc.</a:t>
            </a:r>
            <a:endParaRPr kumimoji="0" lang="en-US" altLang="en-US" sz="6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76E01D-6D67-6AAC-0CCF-11BEE04877C0}"/>
              </a:ext>
            </a:extLst>
          </p:cNvPr>
          <p:cNvSpPr txBox="1">
            <a:spLocks/>
          </p:cNvSpPr>
          <p:nvPr/>
        </p:nvSpPr>
        <p:spPr>
          <a:xfrm>
            <a:off x="4267200" y="2247900"/>
            <a:ext cx="24384000" cy="1524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24688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4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24688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Middle Period </a:t>
            </a:r>
            <a:r>
              <a:rPr lang="en-US" sz="113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kumimoji="0" lang="en-US" sz="1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Implementation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F63D0-F42F-FDDA-E2F3-2C1620E3F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4" t="42593" r="62037" b="9671"/>
          <a:stretch/>
        </p:blipFill>
        <p:spPr>
          <a:xfrm>
            <a:off x="20878801" y="6096000"/>
            <a:ext cx="11704320" cy="7802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FD724-2DD5-73D4-08AB-60F51B67E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40" r="57407" b="55761"/>
          <a:stretch/>
        </p:blipFill>
        <p:spPr>
          <a:xfrm>
            <a:off x="18703637" y="17176003"/>
            <a:ext cx="14020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75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3">
            <a:extLst>
              <a:ext uri="{FF2B5EF4-FFF2-40B4-BE49-F238E27FC236}">
                <a16:creationId xmlns:a16="http://schemas.microsoft.com/office/drawing/2014/main" id="{9067BC2D-FC5E-E4B3-16A9-C42D765E5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133" y="4572000"/>
            <a:ext cx="19512467" cy="167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6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2009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6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LB 483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6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Reversal rules for new development -2,500 acres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6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2009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6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LB 54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6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Could postpone FAB Evaluation for up to 4 years, economic development must be considered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6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2010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6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LB 764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6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Voluntary IMPs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6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2014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6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LB 1098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6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Water Sustainability Fund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6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Department begins working to develop groundwater models statewide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6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76E01D-6D67-6AAC-0CCF-11BEE04877C0}"/>
              </a:ext>
            </a:extLst>
          </p:cNvPr>
          <p:cNvSpPr txBox="1">
            <a:spLocks/>
          </p:cNvSpPr>
          <p:nvPr/>
        </p:nvSpPr>
        <p:spPr>
          <a:xfrm>
            <a:off x="5657850" y="1828800"/>
            <a:ext cx="21602700" cy="1524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24688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4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300" b="1" dirty="0">
                <a:latin typeface="Arial" panose="020B0604020202020204" pitchFamily="34" charset="0"/>
                <a:cs typeface="Arial" panose="020B0604020202020204" pitchFamily="34" charset="0"/>
              </a:rPr>
              <a:t>New Laws and Tools Added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EF8182-5B60-FB00-A131-202C1F8352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8" t="17901" r="61574"/>
          <a:stretch/>
        </p:blipFill>
        <p:spPr>
          <a:xfrm>
            <a:off x="20116800" y="5486400"/>
            <a:ext cx="12475791" cy="135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0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468880" y="2895600"/>
            <a:ext cx="27980640" cy="70408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More Recent Period of Implementation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3">
            <a:extLst>
              <a:ext uri="{FF2B5EF4-FFF2-40B4-BE49-F238E27FC236}">
                <a16:creationId xmlns:a16="http://schemas.microsoft.com/office/drawing/2014/main" id="{9067BC2D-FC5E-E4B3-16A9-C42D765E5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038600"/>
            <a:ext cx="17319171" cy="1723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buClr>
                <a:srgbClr val="D4D48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2012 </a:t>
            </a:r>
          </a:p>
          <a:p>
            <a:pPr lvl="1">
              <a:buClr>
                <a:srgbClr val="D4D48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en-US" sz="5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Following Flash Drought - Voluntary Basin-Wide Plan Lower Platte Basin</a:t>
            </a:r>
          </a:p>
          <a:p>
            <a:pPr>
              <a:buClr>
                <a:srgbClr val="D4D48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2014 </a:t>
            </a:r>
          </a:p>
          <a:p>
            <a:pPr lvl="1">
              <a:buClr>
                <a:srgbClr val="D4D48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en-US" sz="5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Republican River litigation completed </a:t>
            </a:r>
          </a:p>
          <a:p>
            <a:pPr>
              <a:buClr>
                <a:srgbClr val="D4D48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2015 </a:t>
            </a:r>
          </a:p>
          <a:p>
            <a:pPr lvl="1">
              <a:buClr>
                <a:srgbClr val="D4D48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en-US" sz="5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Spencer Hydropower Purchase Agreement </a:t>
            </a:r>
          </a:p>
          <a:p>
            <a:pPr>
              <a:buClr>
                <a:srgbClr val="D4D484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6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</a:p>
          <a:p>
            <a:pPr lvl="1">
              <a:buClr>
                <a:srgbClr val="D4D484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5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NRDs begin Voluntary IMP Development – most recent full FAB report</a:t>
            </a:r>
          </a:p>
          <a:p>
            <a:pPr>
              <a:buClr>
                <a:srgbClr val="D4D484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6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2016 - 2018 </a:t>
            </a:r>
          </a:p>
          <a:p>
            <a:pPr lvl="1">
              <a:buClr>
                <a:srgbClr val="D4D484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5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RRCA Resolutions adopted</a:t>
            </a:r>
          </a:p>
          <a:p>
            <a:pPr>
              <a:buClr>
                <a:srgbClr val="D4D48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2019 </a:t>
            </a:r>
            <a:endParaRPr lang="en-US" altLang="en-US" sz="6000" b="1" noProof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D4D48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en-US" sz="5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5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PRRIP extended and Upper Platte IMPs extended for a second ten-year increment</a:t>
            </a:r>
          </a:p>
          <a:p>
            <a:pPr marL="457200" lvl="1" indent="0">
              <a:buClr>
                <a:srgbClr val="D4D484"/>
              </a:buClr>
              <a:buNone/>
              <a:defRPr/>
            </a:pPr>
            <a:endParaRPr kumimoji="0" lang="en-US" altLang="en-US" sz="5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D4D484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6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Many other great water programs implemented!</a:t>
            </a:r>
            <a:endParaRPr kumimoji="0" lang="en-US" altLang="en-US" sz="6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76E01D-6D67-6AAC-0CCF-11BEE04877C0}"/>
              </a:ext>
            </a:extLst>
          </p:cNvPr>
          <p:cNvSpPr txBox="1">
            <a:spLocks/>
          </p:cNvSpPr>
          <p:nvPr/>
        </p:nvSpPr>
        <p:spPr>
          <a:xfrm>
            <a:off x="685800" y="1600200"/>
            <a:ext cx="31013400" cy="1524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24688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4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24688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More Recent Period of Implementation</a:t>
            </a:r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8894EE1B-766B-CAE8-673E-A85302FE8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76" b="24413"/>
          <a:stretch/>
        </p:blipFill>
        <p:spPr>
          <a:xfrm>
            <a:off x="17275629" y="4438648"/>
            <a:ext cx="15642771" cy="78867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AEB970-C299-B331-EB5B-FD6EF20EA468}"/>
              </a:ext>
            </a:extLst>
          </p:cNvPr>
          <p:cNvSpPr txBox="1"/>
          <p:nvPr/>
        </p:nvSpPr>
        <p:spPr>
          <a:xfrm>
            <a:off x="22402800" y="13563600"/>
            <a:ext cx="609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000" b="1" dirty="0">
                <a:solidFill>
                  <a:srgbClr val="FF0000"/>
                </a:solidFill>
              </a:rPr>
              <a:t>Laws Stabilize, Minimal Change!</a:t>
            </a:r>
          </a:p>
        </p:txBody>
      </p:sp>
    </p:spTree>
    <p:extLst>
      <p:ext uri="{BB962C8B-B14F-4D97-AF65-F5344CB8AC3E}">
        <p14:creationId xmlns:p14="http://schemas.microsoft.com/office/powerpoint/2010/main" val="267925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468880" y="2895600"/>
            <a:ext cx="27980640" cy="70408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Role of Science and Data Collection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14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5CD01-6F16-1E5B-E8A3-A6D9A54C2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976A712A-B3F6-14D8-D6EE-6BA1E665E8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12" y="8803705"/>
            <a:ext cx="4745297" cy="2135384"/>
          </a:xfrm>
          <a:prstGeom prst="rect">
            <a:avLst/>
          </a:prstGeo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E68D6A5E-7AAD-6466-17BC-FD91F6BB2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8485" y="9860120"/>
            <a:ext cx="7466839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500" dirty="0">
                <a:solidFill>
                  <a:schemeClr val="accent4"/>
                </a:solidFill>
                <a:latin typeface="+mj-lt"/>
                <a:cs typeface="Arial" panose="020B0604020202020204" pitchFamily="34" charset="0"/>
              </a:rPr>
              <a:t>Nebraska vs. Wyoming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E95D9F-8045-C0B3-6C03-F65D712CD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956" y="1143000"/>
            <a:ext cx="18520488" cy="16459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Pre-LB 962 Conditions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0C60BDD3-CB05-DA20-1F4F-FDD49B2E2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2508" y="4267199"/>
            <a:ext cx="9001784" cy="116586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CB7E6961-5CEA-E89F-0A9F-A7D615437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0700" y="16010396"/>
            <a:ext cx="510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As of August 2002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F76EB4-C531-57FC-9FDF-3DDF50BF3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28" y="13889323"/>
            <a:ext cx="16078200" cy="7305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 Box 6">
            <a:extLst>
              <a:ext uri="{FF2B5EF4-FFF2-40B4-BE49-F238E27FC236}">
                <a16:creationId xmlns:a16="http://schemas.microsoft.com/office/drawing/2014/main" id="{C1DA815C-AC2D-4450-AE4B-FD02C19A3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98" y="3166430"/>
            <a:ext cx="55625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8000" b="1" u="sng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Lawsuits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BD1710B8-E18C-FF38-E4EF-D28C7123F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81891"/>
            <a:ext cx="10820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8000" b="1" u="sng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Prolonged Drought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55579D51-55A2-570E-9178-453D3C185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1586" y="6167889"/>
            <a:ext cx="8046028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500" dirty="0">
                <a:solidFill>
                  <a:schemeClr val="accent4"/>
                </a:solidFill>
                <a:latin typeface="+mj-lt"/>
                <a:cs typeface="Arial" panose="020B0604020202020204" pitchFamily="34" charset="0"/>
              </a:rPr>
              <a:t>Spear T. vs. </a:t>
            </a:r>
            <a:r>
              <a:rPr lang="en-US" altLang="en-US" sz="5500" dirty="0" err="1">
                <a:solidFill>
                  <a:schemeClr val="accent4"/>
                </a:solidFill>
                <a:latin typeface="+mj-lt"/>
                <a:cs typeface="Arial" panose="020B0604020202020204" pitchFamily="34" charset="0"/>
              </a:rPr>
              <a:t>Knaub</a:t>
            </a:r>
            <a:endParaRPr lang="en-US" altLang="en-US" sz="5500" dirty="0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882FBB19-262F-A1A3-31BB-7583CBE08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2870" y="7626629"/>
            <a:ext cx="7466839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500" dirty="0">
                <a:solidFill>
                  <a:schemeClr val="accent4"/>
                </a:solidFill>
                <a:latin typeface="+mj-lt"/>
                <a:cs typeface="Arial" panose="020B0604020202020204" pitchFamily="34" charset="0"/>
              </a:rPr>
              <a:t>Spear T. vs. NeDNR</a:t>
            </a:r>
          </a:p>
        </p:txBody>
      </p:sp>
      <p:sp>
        <p:nvSpPr>
          <p:cNvPr id="25" name="Text Box 6">
            <a:extLst>
              <a:ext uri="{FF2B5EF4-FFF2-40B4-BE49-F238E27FC236}">
                <a16:creationId xmlns:a16="http://schemas.microsoft.com/office/drawing/2014/main" id="{CA61ACC0-EE33-0987-2626-9554BA081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4565" y="16689707"/>
            <a:ext cx="108204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8000" b="1" u="sng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Reactionary, Limited Ability to Respond</a:t>
            </a:r>
          </a:p>
        </p:txBody>
      </p:sp>
      <p:pic>
        <p:nvPicPr>
          <p:cNvPr id="26" name="Picture 29">
            <a:extLst>
              <a:ext uri="{FF2B5EF4-FFF2-40B4-BE49-F238E27FC236}">
                <a16:creationId xmlns:a16="http://schemas.microsoft.com/office/drawing/2014/main" id="{53F29D0C-A273-4534-B519-78BBECE61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0425" y="6963905"/>
            <a:ext cx="4213793" cy="2987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E75264-D73F-5299-ACD8-305F7129B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8533" y="3369539"/>
            <a:ext cx="4077295" cy="3060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2DCD26A3-7611-4C7C-0D9D-E7AF5621C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113" y="4924619"/>
            <a:ext cx="4053015" cy="2702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6">
            <a:extLst>
              <a:ext uri="{FF2B5EF4-FFF2-40B4-BE49-F238E27FC236}">
                <a16:creationId xmlns:a16="http://schemas.microsoft.com/office/drawing/2014/main" id="{2F306045-0F1A-5801-28FF-8AD1345F4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0911" y="11102035"/>
            <a:ext cx="7466839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500" dirty="0">
                <a:solidFill>
                  <a:schemeClr val="accent4"/>
                </a:solidFill>
                <a:latin typeface="+mj-lt"/>
                <a:cs typeface="Arial" panose="020B0604020202020204" pitchFamily="34" charset="0"/>
              </a:rPr>
              <a:t>Kansas vs. Nebraska</a:t>
            </a:r>
          </a:p>
        </p:txBody>
      </p:sp>
      <p:pic>
        <p:nvPicPr>
          <p:cNvPr id="3" name="Picture 2" descr="A scales of justice and a gavel&#10;&#10;Description automatically generated">
            <a:extLst>
              <a:ext uri="{FF2B5EF4-FFF2-40B4-BE49-F238E27FC236}">
                <a16:creationId xmlns:a16="http://schemas.microsoft.com/office/drawing/2014/main" id="{0A1192D8-2A97-D921-FBE5-8C836B48AA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85" y="4788215"/>
            <a:ext cx="6687520" cy="5469664"/>
          </a:xfrm>
          <a:prstGeom prst="rect">
            <a:avLst/>
          </a:prstGeom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617C8C8D-B94A-86CA-7C2E-546346DC3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9012" y="3797839"/>
            <a:ext cx="8046028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500" dirty="0">
                <a:solidFill>
                  <a:schemeClr val="accent4"/>
                </a:solidFill>
                <a:latin typeface="+mj-lt"/>
                <a:cs typeface="Arial" panose="020B0604020202020204" pitchFamily="34" charset="0"/>
              </a:rPr>
              <a:t>CNPPID vs. NeDNR</a:t>
            </a:r>
          </a:p>
        </p:txBody>
      </p:sp>
    </p:spTree>
    <p:extLst>
      <p:ext uri="{BB962C8B-B14F-4D97-AF65-F5344CB8AC3E}">
        <p14:creationId xmlns:p14="http://schemas.microsoft.com/office/powerpoint/2010/main" val="1534542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67200" y="1950720"/>
            <a:ext cx="24140160" cy="2682240"/>
          </a:xfrm>
        </p:spPr>
        <p:txBody>
          <a:bodyPr>
            <a:noAutofit/>
          </a:bodyPr>
          <a:lstStyle/>
          <a:p>
            <a:pPr algn="ctr"/>
            <a:r>
              <a:rPr lang="en-US" sz="11520" dirty="0"/>
              <a:t>Stream Flow and Surface Water </a:t>
            </a:r>
            <a:br>
              <a:rPr lang="en-US" sz="11520" dirty="0"/>
            </a:br>
            <a:r>
              <a:rPr lang="en-US" sz="11520" dirty="0"/>
              <a:t>Use Monitoring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BA3AAA-7C42-48BC-8DD5-5E6CCB937D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67" t="11481" r="10000" b="11481"/>
          <a:stretch/>
        </p:blipFill>
        <p:spPr>
          <a:xfrm>
            <a:off x="2316480" y="5705856"/>
            <a:ext cx="19019520" cy="13365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1475D0-DEF3-4558-8154-7C4AC800E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67" t="11852" r="9166" b="5185"/>
          <a:stretch/>
        </p:blipFill>
        <p:spPr>
          <a:xfrm>
            <a:off x="11826240" y="5381202"/>
            <a:ext cx="19019520" cy="140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0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98469" y="1950720"/>
            <a:ext cx="29191133" cy="268224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Groundwater Monitoring (NRDs)</a:t>
            </a:r>
          </a:p>
        </p:txBody>
      </p:sp>
      <p:pic>
        <p:nvPicPr>
          <p:cNvPr id="3" name="Picture 2" descr="Chart, map&#10;&#10;Description automatically generated">
            <a:extLst>
              <a:ext uri="{FF2B5EF4-FFF2-40B4-BE49-F238E27FC236}">
                <a16:creationId xmlns:a16="http://schemas.microsoft.com/office/drawing/2014/main" id="{382E193B-D69C-45B7-944C-69523EC8B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467" y="4660830"/>
            <a:ext cx="21641638" cy="16036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B08137-B1C8-47EE-8F7A-7BE941193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5200" y="9448800"/>
            <a:ext cx="3048000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7BFFC2-A320-4F39-BFC5-B87599379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904" y="4632960"/>
            <a:ext cx="21771110" cy="1681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67200" y="1950720"/>
            <a:ext cx="24140160" cy="268224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GW Model Areas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162194"/>
            <a:ext cx="27313062" cy="1662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0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67200" y="1950720"/>
            <a:ext cx="24140160" cy="268224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INSIGHT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3BA820C-2286-4DE3-ABFF-BF81D1558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0603" y="4283938"/>
            <a:ext cx="24806576" cy="1179864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68582D-21F7-4F93-9144-84BA81D74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675" y="12403471"/>
            <a:ext cx="25880186" cy="912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2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67200" y="1950720"/>
            <a:ext cx="24140160" cy="268224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Decision Support Tool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0D15C-F8F5-4C89-A72A-25EB33711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AF8E5-5B7F-4EEE-B1C6-3C15C6CA0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459" y="4505256"/>
            <a:ext cx="22215482" cy="5861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3A666-E905-4E98-9DE1-6E892B8F9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7848600"/>
            <a:ext cx="27432000" cy="1143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3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67200" y="1950720"/>
            <a:ext cx="24140160" cy="268224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Drought Monitoring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383C9-D43F-4E3D-B7D7-C75509FCD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0" y="5428912"/>
            <a:ext cx="29260800" cy="126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5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DE90F-F075-4AC9-85F5-8810EA5A9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Legally Irrigable </a:t>
            </a:r>
            <a:br>
              <a:rPr lang="en-US" dirty="0"/>
            </a:br>
            <a:r>
              <a:rPr lang="en-US" dirty="0"/>
              <a:t>Groundwater and Surface Water Parcels</a:t>
            </a:r>
          </a:p>
        </p:txBody>
      </p:sp>
      <p:pic>
        <p:nvPicPr>
          <p:cNvPr id="3" name="Picture 2" descr="Map of surface water and groundwater legally irrigable parcels">
            <a:extLst>
              <a:ext uri="{FF2B5EF4-FFF2-40B4-BE49-F238E27FC236}">
                <a16:creationId xmlns:a16="http://schemas.microsoft.com/office/drawing/2014/main" id="{A2F4149D-1A44-4FE4-A410-2C807286F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78" y="5237858"/>
            <a:ext cx="31731888" cy="14490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A860E8-93F9-4C30-8705-AC0A7C475039}"/>
              </a:ext>
            </a:extLst>
          </p:cNvPr>
          <p:cNvSpPr txBox="1"/>
          <p:nvPr/>
        </p:nvSpPr>
        <p:spPr>
          <a:xfrm>
            <a:off x="1828800" y="21108448"/>
            <a:ext cx="19824530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926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https://gis.ne.gov/portal/apps/webappviewer/index.html?id=ff6099a748e94d83b7960e20505a1453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11FF0-03B5-48DA-BE58-B6BD84999875}"/>
              </a:ext>
            </a:extLst>
          </p:cNvPr>
          <p:cNvSpPr txBox="1"/>
          <p:nvPr/>
        </p:nvSpPr>
        <p:spPr>
          <a:xfrm>
            <a:off x="22944843" y="21182315"/>
            <a:ext cx="7355466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926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June 28</a:t>
            </a:r>
            <a:r>
              <a:rPr kumimoji="0" lang="en-US" sz="256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, 2023</a:t>
            </a:r>
            <a:endParaRPr kumimoji="0" lang="en-US" sz="25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384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ECE8B9-01F5-D859-2386-F73E6CB0585B}"/>
              </a:ext>
            </a:extLst>
          </p:cNvPr>
          <p:cNvSpPr txBox="1">
            <a:spLocks/>
          </p:cNvSpPr>
          <p:nvPr/>
        </p:nvSpPr>
        <p:spPr>
          <a:xfrm>
            <a:off x="762000" y="2133600"/>
            <a:ext cx="32308800" cy="1524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24688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4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Benefits of Integrated Management</a:t>
            </a:r>
          </a:p>
        </p:txBody>
      </p:sp>
      <p:pic>
        <p:nvPicPr>
          <p:cNvPr id="8" name="Picture 7" descr="A river flowing through a grassy area&#10;&#10;Description automatically generated">
            <a:extLst>
              <a:ext uri="{FF2B5EF4-FFF2-40B4-BE49-F238E27FC236}">
                <a16:creationId xmlns:a16="http://schemas.microsoft.com/office/drawing/2014/main" id="{ABCC4493-FDC2-6435-3BF5-7B7DD4357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6788" y="3886200"/>
            <a:ext cx="14375130" cy="7467600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148CCA01-1009-E545-8260-DDB945CE1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029200"/>
            <a:ext cx="19050000" cy="158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en-US" sz="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More reliable streamflow’s</a:t>
            </a:r>
          </a:p>
          <a:p>
            <a:r>
              <a:rPr lang="en-US" sz="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Improved and protected aquifer conditions</a:t>
            </a:r>
          </a:p>
          <a:p>
            <a:r>
              <a:rPr lang="en-US" sz="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More efficient use of Federal, State, and local funding</a:t>
            </a:r>
          </a:p>
          <a:p>
            <a:r>
              <a:rPr lang="en-US" sz="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More proactive water planning and management</a:t>
            </a:r>
          </a:p>
          <a:p>
            <a:r>
              <a:rPr lang="en-US" sz="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Improved communication between stakeholders</a:t>
            </a:r>
          </a:p>
          <a:p>
            <a:r>
              <a:rPr lang="en-US" sz="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Increased adaptability to changing conditions</a:t>
            </a:r>
          </a:p>
          <a:p>
            <a:r>
              <a:rPr lang="en-US" sz="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Improved science for decision making</a:t>
            </a:r>
          </a:p>
          <a:p>
            <a:r>
              <a:rPr lang="en-US" sz="4800" dirty="0">
                <a:effectLst/>
                <a:latin typeface="+mn-lt"/>
              </a:rPr>
              <a:t> Preserved ability for individual NRDs to manage districts optimally, based on their unique conditions and characteristics</a:t>
            </a:r>
          </a:p>
          <a:p>
            <a:r>
              <a:rPr lang="en-US" sz="4800" dirty="0">
                <a:effectLst/>
                <a:latin typeface="+mn-lt"/>
              </a:rPr>
              <a:t> Pooled resources for managing larger geographic areas via Basin Wide Plans</a:t>
            </a:r>
          </a:p>
          <a:p>
            <a:r>
              <a:rPr lang="en-US" sz="4800" dirty="0">
                <a:effectLst/>
                <a:latin typeface="+mn-lt"/>
              </a:rPr>
              <a:t> Promoted Voluntary IMP development – initiated by local stakeholders, in addition to IMPs developed in response to NeDNR evaluation</a:t>
            </a:r>
          </a:p>
          <a:p>
            <a:r>
              <a:rPr lang="en-US" sz="4800" dirty="0">
                <a:effectLst/>
                <a:latin typeface="+mn-lt"/>
              </a:rPr>
              <a:t> Balanced use of NeDNR and NRD Controls while promoting collaborative, consensus-based decision making</a:t>
            </a:r>
          </a:p>
          <a:p>
            <a:r>
              <a:rPr lang="en-US" sz="4800" dirty="0">
                <a:effectLst/>
                <a:latin typeface="+mn-lt"/>
              </a:rPr>
              <a:t> Greater an environment of greater regulatory certainty for our water users</a:t>
            </a:r>
          </a:p>
          <a:p>
            <a:endParaRPr lang="en-US" sz="5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0CF89EF0-C3F4-D811-3473-5B529A08F3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200" y="12877800"/>
            <a:ext cx="1204025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47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D222B-2654-58F7-2166-7958F823B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61EEC7E-008B-F805-FDA7-867DA4D62BE0}"/>
              </a:ext>
            </a:extLst>
          </p:cNvPr>
          <p:cNvSpPr txBox="1"/>
          <p:nvPr/>
        </p:nvSpPr>
        <p:spPr>
          <a:xfrm>
            <a:off x="1524000" y="19307372"/>
            <a:ext cx="225385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0" b="1" u="sng" dirty="0"/>
              <a:t>Partnerships have been the Key to Success!</a:t>
            </a:r>
          </a:p>
        </p:txBody>
      </p:sp>
      <p:sp>
        <p:nvSpPr>
          <p:cNvPr id="132" name="Rectangle 3">
            <a:extLst>
              <a:ext uri="{FF2B5EF4-FFF2-40B4-BE49-F238E27FC236}">
                <a16:creationId xmlns:a16="http://schemas.microsoft.com/office/drawing/2014/main" id="{CEFAABA2-6EA5-AF59-5623-ABFD8E5C5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698" y="5132922"/>
            <a:ext cx="31394400" cy="535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Subsequent legislation has helped refine and build on improvements enacted through LB 962</a:t>
            </a:r>
          </a:p>
          <a:p>
            <a:pPr eaLnBrk="1" hangingPunct="1"/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Resulted in a proactive, robust framework for integrated water management in Nebraska</a:t>
            </a:r>
            <a:endParaRPr lang="en-US" altLang="en-US" sz="6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0" descr="Justices of the Nebraska Supreme Court">
            <a:extLst>
              <a:ext uri="{FF2B5EF4-FFF2-40B4-BE49-F238E27FC236}">
                <a16:creationId xmlns:a16="http://schemas.microsoft.com/office/drawing/2014/main" id="{CA073FEA-071C-01A7-3F53-2CF8EBB2C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"/>
          <a:stretch>
            <a:fillRect/>
          </a:stretch>
        </p:blipFill>
        <p:spPr bwMode="auto">
          <a:xfrm>
            <a:off x="1833962" y="12349082"/>
            <a:ext cx="7504442" cy="5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8B581347-3BFE-A6A4-382D-84141009F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4" y="10475184"/>
            <a:ext cx="10385892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7500" b="1" dirty="0">
                <a:solidFill>
                  <a:srgbClr val="007A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Reduced Litigation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D2623DFD-BB28-1D6F-CA3F-BA85BB966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097" y="12908730"/>
            <a:ext cx="8191341" cy="54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891F080F-07FE-58BA-DA96-A2359B94E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3038" y="10060984"/>
            <a:ext cx="10385892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7500" b="1" dirty="0">
                <a:solidFill>
                  <a:srgbClr val="007A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Improved Response to Droughts</a:t>
            </a:r>
          </a:p>
        </p:txBody>
      </p:sp>
      <p:pic>
        <p:nvPicPr>
          <p:cNvPr id="11" name="Picture 10" descr="A logo for a natural area&#10;&#10;Description automatically generated with medium confidence">
            <a:extLst>
              <a:ext uri="{FF2B5EF4-FFF2-40B4-BE49-F238E27FC236}">
                <a16:creationId xmlns:a16="http://schemas.microsoft.com/office/drawing/2014/main" id="{B3DE9A5F-0773-0754-4B33-878EF6217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13090099"/>
            <a:ext cx="7802846" cy="2794408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D835B6E3-61CE-FF5F-3933-6848FE924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4428" y="16096044"/>
            <a:ext cx="6034493" cy="2413797"/>
          </a:xfrm>
          <a:prstGeom prst="rect">
            <a:avLst/>
          </a:prstGeom>
        </p:spPr>
      </p:pic>
      <p:sp>
        <p:nvSpPr>
          <p:cNvPr id="16" name="Text Box 6">
            <a:extLst>
              <a:ext uri="{FF2B5EF4-FFF2-40B4-BE49-F238E27FC236}">
                <a16:creationId xmlns:a16="http://schemas.microsoft.com/office/drawing/2014/main" id="{E6A7C9C8-B2B3-3A47-077A-4A82E24B4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97186" y="9483902"/>
            <a:ext cx="10385892" cy="35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7500" b="1" dirty="0">
                <a:solidFill>
                  <a:srgbClr val="007A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Enhanced Cooperation between NRDs and NeDNR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72973AA-E887-970E-0760-3512962FA94E}"/>
              </a:ext>
            </a:extLst>
          </p:cNvPr>
          <p:cNvSpPr txBox="1">
            <a:spLocks/>
          </p:cNvSpPr>
          <p:nvPr/>
        </p:nvSpPr>
        <p:spPr>
          <a:xfrm>
            <a:off x="706881" y="1673560"/>
            <a:ext cx="31013400" cy="2889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24688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4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Integrated Management is Held up as Model of Effective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1111069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D222B-2654-58F7-2166-7958F823B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61EEC7E-008B-F805-FDA7-867DA4D62BE0}"/>
              </a:ext>
            </a:extLst>
          </p:cNvPr>
          <p:cNvSpPr txBox="1"/>
          <p:nvPr/>
        </p:nvSpPr>
        <p:spPr>
          <a:xfrm>
            <a:off x="1524000" y="19307372"/>
            <a:ext cx="225385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0" b="1" u="sng" dirty="0"/>
              <a:t>Partnerships have been the Key to Success!</a:t>
            </a:r>
          </a:p>
        </p:txBody>
      </p:sp>
      <p:sp>
        <p:nvSpPr>
          <p:cNvPr id="132" name="Rectangle 3">
            <a:extLst>
              <a:ext uri="{FF2B5EF4-FFF2-40B4-BE49-F238E27FC236}">
                <a16:creationId xmlns:a16="http://schemas.microsoft.com/office/drawing/2014/main" id="{CEFAABA2-6EA5-AF59-5623-ABFD8E5C5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698" y="5132922"/>
            <a:ext cx="31394400" cy="535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Subsequent legislation has helped refine and build on improvements enacted through LB 962</a:t>
            </a:r>
          </a:p>
          <a:p>
            <a:pPr eaLnBrk="1" hangingPunct="1"/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Resulted in a proactive, robust framework for integrated water management in Nebraska</a:t>
            </a:r>
            <a:endParaRPr lang="en-US" altLang="en-US" sz="6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0" descr="Justices of the Nebraska Supreme Court">
            <a:extLst>
              <a:ext uri="{FF2B5EF4-FFF2-40B4-BE49-F238E27FC236}">
                <a16:creationId xmlns:a16="http://schemas.microsoft.com/office/drawing/2014/main" id="{CA073FEA-071C-01A7-3F53-2CF8EBB2C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"/>
          <a:stretch>
            <a:fillRect/>
          </a:stretch>
        </p:blipFill>
        <p:spPr bwMode="auto">
          <a:xfrm>
            <a:off x="1833962" y="12349082"/>
            <a:ext cx="7504442" cy="5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8B581347-3BFE-A6A4-382D-84141009F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4" y="10475184"/>
            <a:ext cx="10385892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7500" b="1" dirty="0">
                <a:solidFill>
                  <a:srgbClr val="007A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Reduced Litigation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D2623DFD-BB28-1D6F-CA3F-BA85BB966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097" y="12908730"/>
            <a:ext cx="8191341" cy="54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891F080F-07FE-58BA-DA96-A2359B94E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1062" y="9118483"/>
            <a:ext cx="10385892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7500" b="1" dirty="0">
                <a:solidFill>
                  <a:srgbClr val="007A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Improved Response to Droughts</a:t>
            </a:r>
          </a:p>
        </p:txBody>
      </p:sp>
      <p:pic>
        <p:nvPicPr>
          <p:cNvPr id="11" name="Picture 10" descr="A logo for a natural area&#10;&#10;Description automatically generated with medium confidence">
            <a:extLst>
              <a:ext uri="{FF2B5EF4-FFF2-40B4-BE49-F238E27FC236}">
                <a16:creationId xmlns:a16="http://schemas.microsoft.com/office/drawing/2014/main" id="{B3DE9A5F-0773-0754-4B33-878EF6217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99" y="12765703"/>
            <a:ext cx="7802846" cy="2794408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D835B6E3-61CE-FF5F-3933-6848FE924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7261" y="15938916"/>
            <a:ext cx="6034493" cy="2413797"/>
          </a:xfrm>
          <a:prstGeom prst="rect">
            <a:avLst/>
          </a:prstGeom>
        </p:spPr>
      </p:pic>
      <p:sp>
        <p:nvSpPr>
          <p:cNvPr id="16" name="Text Box 6">
            <a:extLst>
              <a:ext uri="{FF2B5EF4-FFF2-40B4-BE49-F238E27FC236}">
                <a16:creationId xmlns:a16="http://schemas.microsoft.com/office/drawing/2014/main" id="{E6A7C9C8-B2B3-3A47-077A-4A82E24B4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6533" y="8815168"/>
            <a:ext cx="10385892" cy="35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7500" b="1" dirty="0">
                <a:solidFill>
                  <a:srgbClr val="007A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Enhanced Cooperation between NRDs and NeDNR</a:t>
            </a:r>
          </a:p>
        </p:txBody>
      </p:sp>
      <p:pic>
        <p:nvPicPr>
          <p:cNvPr id="10" name="Picture 9" descr="A newspaper article with text&#10;&#10;Description automatically generated">
            <a:extLst>
              <a:ext uri="{FF2B5EF4-FFF2-40B4-BE49-F238E27FC236}">
                <a16:creationId xmlns:a16="http://schemas.microsoft.com/office/drawing/2014/main" id="{F2482459-226D-DDEC-0457-F39AA96FF6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948">
            <a:off x="16559821" y="13466944"/>
            <a:ext cx="14725650" cy="80755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72973AA-E887-970E-0760-3512962FA94E}"/>
              </a:ext>
            </a:extLst>
          </p:cNvPr>
          <p:cNvSpPr txBox="1">
            <a:spLocks/>
          </p:cNvSpPr>
          <p:nvPr/>
        </p:nvSpPr>
        <p:spPr>
          <a:xfrm>
            <a:off x="706881" y="1673560"/>
            <a:ext cx="31013400" cy="2889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24688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4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Integrated Management is Held up as Model of Effective Water Management</a:t>
            </a:r>
          </a:p>
        </p:txBody>
      </p:sp>
      <p:pic>
        <p:nvPicPr>
          <p:cNvPr id="2" name="Picture 1" descr="A close-up of a newspaper&#10;&#10;Description automatically generated">
            <a:extLst>
              <a:ext uri="{FF2B5EF4-FFF2-40B4-BE49-F238E27FC236}">
                <a16:creationId xmlns:a16="http://schemas.microsoft.com/office/drawing/2014/main" id="{6A9BFC80-AF80-9DC1-BBA6-F3534616DB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120">
            <a:off x="21221716" y="1925035"/>
            <a:ext cx="11600846" cy="149595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newspaper with text on it&#10;&#10;Description automatically generated">
            <a:extLst>
              <a:ext uri="{FF2B5EF4-FFF2-40B4-BE49-F238E27FC236}">
                <a16:creationId xmlns:a16="http://schemas.microsoft.com/office/drawing/2014/main" id="{9E045F53-E6A8-9136-6F65-219CF03FCA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196">
            <a:off x="855812" y="11340727"/>
            <a:ext cx="14725650" cy="761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D747B6-1EFF-9E32-B50F-A0DCA0E959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18" t="24807" r="65326" b="59053"/>
          <a:stretch/>
        </p:blipFill>
        <p:spPr>
          <a:xfrm>
            <a:off x="2355258" y="19111158"/>
            <a:ext cx="13807440" cy="2142343"/>
          </a:xfrm>
          <a:prstGeom prst="rect">
            <a:avLst/>
          </a:prstGeom>
        </p:spPr>
      </p:pic>
      <p:pic>
        <p:nvPicPr>
          <p:cNvPr id="8" name="Picture 7" descr="A newspaper article with text&#10;&#10;Description automatically generated">
            <a:extLst>
              <a:ext uri="{FF2B5EF4-FFF2-40B4-BE49-F238E27FC236}">
                <a16:creationId xmlns:a16="http://schemas.microsoft.com/office/drawing/2014/main" id="{28B8C1F2-72B7-F882-4C2B-DE29B0384C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855" y="1893511"/>
            <a:ext cx="15182246" cy="85287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newspaper article with text&#10;&#10;Description automatically generated">
            <a:extLst>
              <a:ext uri="{FF2B5EF4-FFF2-40B4-BE49-F238E27FC236}">
                <a16:creationId xmlns:a16="http://schemas.microsoft.com/office/drawing/2014/main" id="{75B48D56-8161-98B9-6581-9097FE9C38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58" y="5203873"/>
            <a:ext cx="12124539" cy="95346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703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5CD01-6F16-1E5B-E8A3-A6D9A54C2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976A712A-B3F6-14D8-D6EE-6BA1E665E8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12" y="8803705"/>
            <a:ext cx="4745297" cy="2135384"/>
          </a:xfrm>
          <a:prstGeom prst="rect">
            <a:avLst/>
          </a:prstGeo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E68D6A5E-7AAD-6466-17BC-FD91F6BB2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8485" y="9860120"/>
            <a:ext cx="7466839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500" dirty="0">
                <a:solidFill>
                  <a:schemeClr val="accent4"/>
                </a:solidFill>
                <a:latin typeface="+mj-lt"/>
                <a:cs typeface="Arial" panose="020B0604020202020204" pitchFamily="34" charset="0"/>
              </a:rPr>
              <a:t>Nebraska vs. Wyoming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E95D9F-8045-C0B3-6C03-F65D712CD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956" y="1143000"/>
            <a:ext cx="18520488" cy="16459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Pre-LB 962 Conditions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0C60BDD3-CB05-DA20-1F4F-FDD49B2E2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2508" y="4267199"/>
            <a:ext cx="9001784" cy="116586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CB7E6961-5CEA-E89F-0A9F-A7D615437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0700" y="16010396"/>
            <a:ext cx="510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As of August 2002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F76EB4-C531-57FC-9FDF-3DDF50BF3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28" y="13889323"/>
            <a:ext cx="16078200" cy="7305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 Box 6">
            <a:extLst>
              <a:ext uri="{FF2B5EF4-FFF2-40B4-BE49-F238E27FC236}">
                <a16:creationId xmlns:a16="http://schemas.microsoft.com/office/drawing/2014/main" id="{C1DA815C-AC2D-4450-AE4B-FD02C19A3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98" y="3166430"/>
            <a:ext cx="55625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8000" b="1" u="sng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Lawsuits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BD1710B8-E18C-FF38-E4EF-D28C7123F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81891"/>
            <a:ext cx="10820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8000" b="1" u="sng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Prolonged Drought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55579D51-55A2-570E-9178-453D3C185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1586" y="6167889"/>
            <a:ext cx="8046028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500" dirty="0">
                <a:solidFill>
                  <a:schemeClr val="accent4"/>
                </a:solidFill>
                <a:latin typeface="+mj-lt"/>
                <a:cs typeface="Arial" panose="020B0604020202020204" pitchFamily="34" charset="0"/>
              </a:rPr>
              <a:t>Spear T. vs. </a:t>
            </a:r>
            <a:r>
              <a:rPr lang="en-US" altLang="en-US" sz="5500" dirty="0" err="1">
                <a:solidFill>
                  <a:schemeClr val="accent4"/>
                </a:solidFill>
                <a:latin typeface="+mj-lt"/>
                <a:cs typeface="Arial" panose="020B0604020202020204" pitchFamily="34" charset="0"/>
              </a:rPr>
              <a:t>Knaub</a:t>
            </a:r>
            <a:endParaRPr lang="en-US" altLang="en-US" sz="5500" dirty="0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882FBB19-262F-A1A3-31BB-7583CBE08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2870" y="7626629"/>
            <a:ext cx="7466839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500" dirty="0">
                <a:solidFill>
                  <a:schemeClr val="accent4"/>
                </a:solidFill>
                <a:latin typeface="+mj-lt"/>
                <a:cs typeface="Arial" panose="020B0604020202020204" pitchFamily="34" charset="0"/>
              </a:rPr>
              <a:t>Spear T. vs. NeDNR</a:t>
            </a:r>
          </a:p>
        </p:txBody>
      </p:sp>
      <p:sp>
        <p:nvSpPr>
          <p:cNvPr id="25" name="Text Box 6">
            <a:extLst>
              <a:ext uri="{FF2B5EF4-FFF2-40B4-BE49-F238E27FC236}">
                <a16:creationId xmlns:a16="http://schemas.microsoft.com/office/drawing/2014/main" id="{CA61ACC0-EE33-0987-2626-9554BA081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3200" y="16944196"/>
            <a:ext cx="108204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8000" b="1" u="sng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Reactionary, Limited Ability to Respond</a:t>
            </a:r>
          </a:p>
        </p:txBody>
      </p:sp>
      <p:pic>
        <p:nvPicPr>
          <p:cNvPr id="26" name="Picture 29">
            <a:extLst>
              <a:ext uri="{FF2B5EF4-FFF2-40B4-BE49-F238E27FC236}">
                <a16:creationId xmlns:a16="http://schemas.microsoft.com/office/drawing/2014/main" id="{53F29D0C-A273-4534-B519-78BBECE61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0425" y="6963905"/>
            <a:ext cx="4213793" cy="2987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E75264-D73F-5299-ACD8-305F7129B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8533" y="3369539"/>
            <a:ext cx="4077295" cy="3060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2DCD26A3-7611-4C7C-0D9D-E7AF5621C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113" y="4924619"/>
            <a:ext cx="4053015" cy="2702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6">
            <a:extLst>
              <a:ext uri="{FF2B5EF4-FFF2-40B4-BE49-F238E27FC236}">
                <a16:creationId xmlns:a16="http://schemas.microsoft.com/office/drawing/2014/main" id="{2F306045-0F1A-5801-28FF-8AD1345F4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0911" y="11102035"/>
            <a:ext cx="7466839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500" dirty="0">
                <a:solidFill>
                  <a:schemeClr val="accent4"/>
                </a:solidFill>
                <a:latin typeface="+mj-lt"/>
                <a:cs typeface="Arial" panose="020B0604020202020204" pitchFamily="34" charset="0"/>
              </a:rPr>
              <a:t>Kansas vs. Nebraska</a:t>
            </a:r>
          </a:p>
        </p:txBody>
      </p:sp>
      <p:pic>
        <p:nvPicPr>
          <p:cNvPr id="3" name="Picture 2" descr="A scales of justice and a gavel&#10;&#10;Description automatically generated">
            <a:extLst>
              <a:ext uri="{FF2B5EF4-FFF2-40B4-BE49-F238E27FC236}">
                <a16:creationId xmlns:a16="http://schemas.microsoft.com/office/drawing/2014/main" id="{0A1192D8-2A97-D921-FBE5-8C836B48AA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85" y="4788215"/>
            <a:ext cx="6687520" cy="5469664"/>
          </a:xfrm>
          <a:prstGeom prst="rect">
            <a:avLst/>
          </a:prstGeom>
        </p:spPr>
      </p:pic>
      <p:pic>
        <p:nvPicPr>
          <p:cNvPr id="2" name="Picture 1" descr="A newspaper article of a construction site&#10;&#10;Description automatically generated">
            <a:extLst>
              <a:ext uri="{FF2B5EF4-FFF2-40B4-BE49-F238E27FC236}">
                <a16:creationId xmlns:a16="http://schemas.microsoft.com/office/drawing/2014/main" id="{D8712957-1EDE-2B1A-26C9-941A68A09D1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6" b="50694"/>
          <a:stretch/>
        </p:blipFill>
        <p:spPr>
          <a:xfrm rot="202861">
            <a:off x="11166954" y="8365168"/>
            <a:ext cx="10584490" cy="37029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newspaper article with text&#10;&#10;Description automatically generated">
            <a:extLst>
              <a:ext uri="{FF2B5EF4-FFF2-40B4-BE49-F238E27FC236}">
                <a16:creationId xmlns:a16="http://schemas.microsoft.com/office/drawing/2014/main" id="{982589E0-5256-ED04-F6FE-28F480E7D3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391">
            <a:off x="8513957" y="12190821"/>
            <a:ext cx="11666172" cy="86998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newspaper with a picture of a mountain&#10;&#10;Description automatically generated">
            <a:extLst>
              <a:ext uri="{FF2B5EF4-FFF2-40B4-BE49-F238E27FC236}">
                <a16:creationId xmlns:a16="http://schemas.microsoft.com/office/drawing/2014/main" id="{A227CB40-C9BB-075F-44FE-3362C09B4A7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22"/>
          <a:stretch/>
        </p:blipFill>
        <p:spPr>
          <a:xfrm rot="21344289">
            <a:off x="21202905" y="2158071"/>
            <a:ext cx="10829321" cy="13242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lose-up of a paper&#10;&#10;Description automatically generated">
            <a:extLst>
              <a:ext uri="{FF2B5EF4-FFF2-40B4-BE49-F238E27FC236}">
                <a16:creationId xmlns:a16="http://schemas.microsoft.com/office/drawing/2014/main" id="{99A1528D-338E-273B-3DB6-278FE1C52CC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6393">
            <a:off x="1770922" y="2808824"/>
            <a:ext cx="5257800" cy="177577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newspaper with text on it&#10;&#10;Description automatically generated">
            <a:extLst>
              <a:ext uri="{FF2B5EF4-FFF2-40B4-BE49-F238E27FC236}">
                <a16:creationId xmlns:a16="http://schemas.microsoft.com/office/drawing/2014/main" id="{00474B1B-433A-3612-1540-FBD4FFEF68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95">
            <a:off x="17298421" y="15829818"/>
            <a:ext cx="15148229" cy="5265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617C8C8D-B94A-86CA-7C2E-546346DC3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9012" y="3797839"/>
            <a:ext cx="8046028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500" dirty="0">
                <a:solidFill>
                  <a:schemeClr val="accent4"/>
                </a:solidFill>
                <a:latin typeface="+mj-lt"/>
                <a:cs typeface="Arial" panose="020B0604020202020204" pitchFamily="34" charset="0"/>
              </a:rPr>
              <a:t>CNPPID vs. NeDNR</a:t>
            </a:r>
          </a:p>
        </p:txBody>
      </p:sp>
      <p:pic>
        <p:nvPicPr>
          <p:cNvPr id="9" name="Picture 8" descr="Newspaper a newspaper with a newspaper and a newspaper&#10;&#10;Description automatically generated">
            <a:extLst>
              <a:ext uri="{FF2B5EF4-FFF2-40B4-BE49-F238E27FC236}">
                <a16:creationId xmlns:a16="http://schemas.microsoft.com/office/drawing/2014/main" id="{BEDA58E6-35C2-4BAC-7B60-D3ADAB53940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5" t="34880" r="1323" b="37046"/>
          <a:stretch/>
        </p:blipFill>
        <p:spPr>
          <a:xfrm>
            <a:off x="908769" y="2723044"/>
            <a:ext cx="12353029" cy="75348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newspaper article about water laws&#10;&#10;Description automatically generated">
            <a:extLst>
              <a:ext uri="{FF2B5EF4-FFF2-40B4-BE49-F238E27FC236}">
                <a16:creationId xmlns:a16="http://schemas.microsoft.com/office/drawing/2014/main" id="{882F8D24-7D43-8F4D-631A-8304E4EA78F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66" b="71528"/>
          <a:stretch/>
        </p:blipFill>
        <p:spPr>
          <a:xfrm rot="21268955">
            <a:off x="13933548" y="3114092"/>
            <a:ext cx="9850215" cy="53902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608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D222B-2654-58F7-2166-7958F823B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F98FDA2A-EA0E-0B51-011B-ED829AF15162}"/>
              </a:ext>
            </a:extLst>
          </p:cNvPr>
          <p:cNvSpPr txBox="1">
            <a:spLocks/>
          </p:cNvSpPr>
          <p:nvPr/>
        </p:nvSpPr>
        <p:spPr>
          <a:xfrm>
            <a:off x="5657850" y="1600200"/>
            <a:ext cx="21602700" cy="1524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24688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4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24688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Pumpkin Creek Now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E0D528-FA6D-46E3-B4A7-C286F1C64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067" y="4152900"/>
            <a:ext cx="29856266" cy="13639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A1BBCB1-E849-4491-846B-D512760F397A}"/>
              </a:ext>
            </a:extLst>
          </p:cNvPr>
          <p:cNvSpPr/>
          <p:nvPr/>
        </p:nvSpPr>
        <p:spPr>
          <a:xfrm>
            <a:off x="17602200" y="10439400"/>
            <a:ext cx="11506200" cy="6019800"/>
          </a:xfrm>
          <a:prstGeom prst="roundRect">
            <a:avLst/>
          </a:prstGeom>
          <a:solidFill>
            <a:schemeClr val="accent5">
              <a:alpha val="34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85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3">
            <a:extLst>
              <a:ext uri="{FF2B5EF4-FFF2-40B4-BE49-F238E27FC236}">
                <a16:creationId xmlns:a16="http://schemas.microsoft.com/office/drawing/2014/main" id="{9067BC2D-FC5E-E4B3-16A9-C42D765E5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137" y="3810000"/>
            <a:ext cx="18030825" cy="176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6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Nebraska needed a way to defend its water future and LB 962 created that framework…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6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Nebraska is now the </a:t>
            </a:r>
            <a:r>
              <a:rPr lang="en-US" altLang="en-US" sz="60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envy of the nation and world </a:t>
            </a:r>
            <a:r>
              <a:rPr lang="en-US" altLang="en-US" sz="6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how we collaboratively manage our water resources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6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We need to remain vigilant in areas like the Republican River and Upper Platte River systems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6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We need to be looking for opportunities to further optimize our water use (technologies for producers, efficiencies, water infrastructure etc.)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6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We need to continue to look for opportunities to leverage funding resources through other water related programs… soils, water quality, climate resilience</a:t>
            </a:r>
          </a:p>
          <a:p>
            <a:pPr marL="0" indent="0" eaLnBrk="1" hangingPunct="1">
              <a:buNone/>
            </a:pPr>
            <a:endParaRPr lang="en-US" altLang="en-US" sz="6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6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We now have a solid foundation to play </a:t>
            </a:r>
            <a:r>
              <a:rPr lang="en-US" altLang="en-US" sz="7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offense!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76E01D-6D67-6AAC-0CCF-11BEE04877C0}"/>
              </a:ext>
            </a:extLst>
          </p:cNvPr>
          <p:cNvSpPr txBox="1">
            <a:spLocks/>
          </p:cNvSpPr>
          <p:nvPr/>
        </p:nvSpPr>
        <p:spPr>
          <a:xfrm>
            <a:off x="-304800" y="1828800"/>
            <a:ext cx="21602700" cy="1524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24688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4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300" b="1" dirty="0">
                <a:latin typeface="Arial" panose="020B0604020202020204" pitchFamily="34" charset="0"/>
                <a:cs typeface="Arial" panose="020B0604020202020204" pitchFamily="34" charset="0"/>
              </a:rPr>
              <a:t>Looking into the Future…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90E621-4CEE-A153-6EC5-56014370F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382" y="6477000"/>
            <a:ext cx="13008018" cy="9753600"/>
          </a:xfrm>
          <a:prstGeom prst="rect">
            <a:avLst/>
          </a:prstGeom>
          <a:ln w="19050">
            <a:solidFill>
              <a:srgbClr val="5B9BD5"/>
            </a:solidFill>
          </a:ln>
        </p:spPr>
      </p:pic>
    </p:spTree>
    <p:extLst>
      <p:ext uri="{BB962C8B-B14F-4D97-AF65-F5344CB8AC3E}">
        <p14:creationId xmlns:p14="http://schemas.microsoft.com/office/powerpoint/2010/main" val="271599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2EDD52-4A26-4906-B643-354AA302077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Jesse Bradley, Deputy Director</a:t>
            </a:r>
          </a:p>
          <a:p>
            <a:r>
              <a:rPr lang="en-US" sz="5400" dirty="0">
                <a:solidFill>
                  <a:schemeClr val="accent1"/>
                </a:solidFill>
                <a:hlinkClick r:id="rId2"/>
              </a:rPr>
              <a:t>Jesse.Bradley@nebraska.gov</a:t>
            </a:r>
            <a:endParaRPr lang="en-US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77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D222B-2654-58F7-2166-7958F823B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F98FDA2A-EA0E-0B51-011B-ED829AF15162}"/>
              </a:ext>
            </a:extLst>
          </p:cNvPr>
          <p:cNvSpPr txBox="1">
            <a:spLocks/>
          </p:cNvSpPr>
          <p:nvPr/>
        </p:nvSpPr>
        <p:spPr>
          <a:xfrm>
            <a:off x="5657850" y="2133600"/>
            <a:ext cx="21602700" cy="1524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24688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4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24688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Pumpkin Creek Then…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5EA91D-C844-46B8-9B41-7F5220556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4953000"/>
            <a:ext cx="28360926" cy="1295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0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956" y="1828800"/>
            <a:ext cx="18520488" cy="16459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Pre - LB 962 Conditions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49C34EC7-BF61-3E32-57B9-1FFC4A41D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67400"/>
            <a:ext cx="16484956" cy="106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67888F2-4A32-17C9-9DB8-62D4E0FBD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7475" y="5105400"/>
            <a:ext cx="14706600" cy="164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6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Some water planning and management tools</a:t>
            </a:r>
          </a:p>
          <a:p>
            <a:pPr marL="2173902" lvl="1" indent="-8572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6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Groundwater Management and Protection Act (1975)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6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Some planning and control elements</a:t>
            </a:r>
          </a:p>
          <a:p>
            <a:pPr marL="2173902" lvl="1" indent="-8572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6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Joint Action Plans </a:t>
            </a:r>
          </a:p>
          <a:p>
            <a:pPr marL="2573952" lvl="2" indent="-8572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6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Derived from LB 108 (1996)</a:t>
            </a:r>
          </a:p>
          <a:p>
            <a:pPr marL="2573952" lvl="2" indent="-8572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6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Explicitly established hydrologic connection between ground and surface water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6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In practice, NRDs lacked the authorities and hard deadlines to adequately respond to imbalances between demand and supply</a:t>
            </a:r>
          </a:p>
        </p:txBody>
      </p:sp>
    </p:spTree>
    <p:extLst>
      <p:ext uri="{BB962C8B-B14F-4D97-AF65-F5344CB8AC3E}">
        <p14:creationId xmlns:p14="http://schemas.microsoft.com/office/powerpoint/2010/main" val="2055997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850" y="1524000"/>
            <a:ext cx="21602700" cy="1524000"/>
          </a:xfrm>
        </p:spPr>
        <p:txBody>
          <a:bodyPr>
            <a:noAutofit/>
          </a:bodyPr>
          <a:lstStyle/>
          <a:p>
            <a:pPr algn="ctr"/>
            <a:r>
              <a:rPr lang="en-US" sz="11300" b="1" dirty="0">
                <a:latin typeface="Arial" panose="020B0604020202020204" pitchFamily="34" charset="0"/>
                <a:cs typeface="Arial" panose="020B0604020202020204" pitchFamily="34" charset="0"/>
              </a:rPr>
              <a:t>A New Vision</a:t>
            </a:r>
          </a:p>
        </p:txBody>
      </p:sp>
      <p:pic>
        <p:nvPicPr>
          <p:cNvPr id="3" name="Picture 30">
            <a:extLst>
              <a:ext uri="{FF2B5EF4-FFF2-40B4-BE49-F238E27FC236}">
                <a16:creationId xmlns:a16="http://schemas.microsoft.com/office/drawing/2014/main" id="{C3D43FEE-6BC1-6642-2D3D-D068FFDE8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900394"/>
            <a:ext cx="11568193" cy="66914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6">
            <a:extLst>
              <a:ext uri="{FF2B5EF4-FFF2-40B4-BE49-F238E27FC236}">
                <a16:creationId xmlns:a16="http://schemas.microsoft.com/office/drawing/2014/main" id="{0351FF76-0C59-ECBD-5795-9F49C042D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0" y="2733389"/>
            <a:ext cx="8293100" cy="1067781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3">
            <a:extLst>
              <a:ext uri="{FF2B5EF4-FFF2-40B4-BE49-F238E27FC236}">
                <a16:creationId xmlns:a16="http://schemas.microsoft.com/office/drawing/2014/main" id="{9067BC2D-FC5E-E4B3-16A9-C42D765E5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1125200"/>
            <a:ext cx="27279600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Authorized by LB 1003 in 2002</a:t>
            </a:r>
          </a:p>
          <a:p>
            <a:pPr lvl="1"/>
            <a:r>
              <a:rPr lang="en-US" altLang="en-US" sz="6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49 members</a:t>
            </a:r>
          </a:p>
          <a:p>
            <a:pPr lvl="1"/>
            <a:r>
              <a:rPr lang="en-US" altLang="en-US" sz="6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Submitted report in December 2003</a:t>
            </a:r>
          </a:p>
          <a:p>
            <a:pPr eaLnBrk="1" hangingPunct="1"/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Recommended a more proactive approach to Integrated Management of Hydrologically Connected Waters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9400A2-30EB-B1DD-806E-42D0B6840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7449800"/>
            <a:ext cx="272796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Recommendations embodied in 2004 legislation:  </a:t>
            </a:r>
            <a:r>
              <a:rPr lang="en-US" altLang="en-US" sz="12000" b="1" dirty="0"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LB 962</a:t>
            </a:r>
          </a:p>
        </p:txBody>
      </p:sp>
    </p:spTree>
    <p:extLst>
      <p:ext uri="{BB962C8B-B14F-4D97-AF65-F5344CB8AC3E}">
        <p14:creationId xmlns:p14="http://schemas.microsoft.com/office/powerpoint/2010/main" val="3619502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D73C7-AE3B-0360-67F6-A7CBE9573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1DAC5-3390-23CC-A6AB-FCD7C69FF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850" y="1600200"/>
            <a:ext cx="21602700" cy="1524000"/>
          </a:xfrm>
        </p:spPr>
        <p:txBody>
          <a:bodyPr>
            <a:noAutofit/>
          </a:bodyPr>
          <a:lstStyle/>
          <a:p>
            <a:pPr algn="ctr"/>
            <a:r>
              <a:rPr lang="en-US" sz="11300" b="1" dirty="0">
                <a:latin typeface="Arial" panose="020B0604020202020204" pitchFamily="34" charset="0"/>
                <a:cs typeface="Arial" panose="020B0604020202020204" pitchFamily="34" charset="0"/>
              </a:rPr>
              <a:t>LB 962</a:t>
            </a:r>
          </a:p>
        </p:txBody>
      </p:sp>
      <p:sp>
        <p:nvSpPr>
          <p:cNvPr id="132" name="Rectangle 3">
            <a:extLst>
              <a:ext uri="{FF2B5EF4-FFF2-40B4-BE49-F238E27FC236}">
                <a16:creationId xmlns:a16="http://schemas.microsoft.com/office/drawing/2014/main" id="{D0EF8D4E-781B-4BEF-4F9E-AE33C4495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601329"/>
            <a:ext cx="22174200" cy="471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Passed Unicameral April 13, 2004, by 44-2-3 vote</a:t>
            </a:r>
          </a:p>
          <a:p>
            <a:pPr eaLnBrk="1" hangingPunct="1"/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Approved by Governor </a:t>
            </a:r>
            <a:r>
              <a:rPr lang="en-US" altLang="en-US" sz="7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Johanns</a:t>
            </a:r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 April 15, 2004</a:t>
            </a:r>
          </a:p>
          <a:p>
            <a:pPr eaLnBrk="1" hangingPunct="1"/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Effective July 16, 2004</a:t>
            </a: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3DB5B3B8-306A-AAC8-449E-83B784B9C24F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7989771"/>
            <a:ext cx="9109364" cy="11582400"/>
            <a:chOff x="384" y="144"/>
            <a:chExt cx="1163" cy="1503"/>
          </a:xfrm>
        </p:grpSpPr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id="{01340B1B-D95D-600A-8354-4440BC461D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44"/>
              <a:ext cx="1163" cy="1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6" name="Object 16">
              <a:extLst>
                <a:ext uri="{FF2B5EF4-FFF2-40B4-BE49-F238E27FC236}">
                  <a16:creationId xmlns:a16="http://schemas.microsoft.com/office/drawing/2014/main" id="{44C7C7CC-B62F-685C-A64E-29BF8D6DDF3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2" y="192"/>
            <a:ext cx="1086" cy="1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Bitmap Image" r:id="rId4" imgW="2685714" imgH="295238" progId="Paint.Picture">
                    <p:embed/>
                  </p:oleObj>
                </mc:Choice>
                <mc:Fallback>
                  <p:oleObj name="Bitmap Image" r:id="rId4" imgW="2685714" imgH="295238" progId="Paint.Picture">
                    <p:embed/>
                    <p:pic>
                      <p:nvPicPr>
                        <p:cNvPr id="6" name="Object 16">
                          <a:extLst>
                            <a:ext uri="{FF2B5EF4-FFF2-40B4-BE49-F238E27FC236}">
                              <a16:creationId xmlns:a16="http://schemas.microsoft.com/office/drawing/2014/main" id="{44C7C7CC-B62F-685C-A64E-29BF8D6DDF3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" y="192"/>
                          <a:ext cx="1086" cy="1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94C62B2-0D07-39F5-A82D-D02A60187723}"/>
              </a:ext>
            </a:extLst>
          </p:cNvPr>
          <p:cNvSpPr/>
          <p:nvPr/>
        </p:nvSpPr>
        <p:spPr>
          <a:xfrm>
            <a:off x="22092389" y="8189262"/>
            <a:ext cx="10445488" cy="1118341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926080"/>
            <a:endParaRPr lang="en-US" sz="4320" dirty="0">
              <a:ln w="6350">
                <a:solidFill>
                  <a:prstClr val="black"/>
                </a:solidFill>
              </a:ln>
              <a:solidFill>
                <a:prstClr val="white"/>
              </a:solidFill>
              <a:latin typeface="Arial" panose="020B060402020202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D60C50-0173-EA36-2F45-D232AAB205BD}"/>
              </a:ext>
            </a:extLst>
          </p:cNvPr>
          <p:cNvGrpSpPr/>
          <p:nvPr/>
        </p:nvGrpSpPr>
        <p:grpSpPr>
          <a:xfrm>
            <a:off x="23609448" y="12048817"/>
            <a:ext cx="6669942" cy="3494713"/>
            <a:chOff x="4585785" y="3086823"/>
            <a:chExt cx="2375210" cy="177818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005B702-AFB2-C019-D01B-0E558C82BA5D}"/>
                </a:ext>
              </a:extLst>
            </p:cNvPr>
            <p:cNvGrpSpPr/>
            <p:nvPr/>
          </p:nvGrpSpPr>
          <p:grpSpPr>
            <a:xfrm>
              <a:off x="4697446" y="3086823"/>
              <a:ext cx="2216372" cy="1778186"/>
              <a:chOff x="4697446" y="3086823"/>
              <a:chExt cx="2216372" cy="1778186"/>
            </a:xfrm>
          </p:grpSpPr>
          <p:sp>
            <p:nvSpPr>
              <p:cNvPr id="14" name="Down Arrow 7">
                <a:extLst>
                  <a:ext uri="{FF2B5EF4-FFF2-40B4-BE49-F238E27FC236}">
                    <a16:creationId xmlns:a16="http://schemas.microsoft.com/office/drawing/2014/main" id="{C628A62E-EEDB-F029-63E4-34BCEEB96B23}"/>
                  </a:ext>
                </a:extLst>
              </p:cNvPr>
              <p:cNvSpPr/>
              <p:nvPr/>
            </p:nvSpPr>
            <p:spPr>
              <a:xfrm>
                <a:off x="6698900" y="3136569"/>
                <a:ext cx="214918" cy="1728440"/>
              </a:xfrm>
              <a:prstGeom prst="downArrow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926080"/>
                <a:endParaRPr lang="en-US" sz="4320" dirty="0">
                  <a:solidFill>
                    <a:srgbClr val="4D4D4F">
                      <a:lumMod val="40000"/>
                      <a:lumOff val="60000"/>
                    </a:srgbClr>
                  </a:solidFill>
                  <a:latin typeface="Arial" panose="020B0604020202020204"/>
                </a:endParaRPr>
              </a:p>
            </p:txBody>
          </p:sp>
          <p:sp>
            <p:nvSpPr>
              <p:cNvPr id="15" name="Down Arrow 11">
                <a:extLst>
                  <a:ext uri="{FF2B5EF4-FFF2-40B4-BE49-F238E27FC236}">
                    <a16:creationId xmlns:a16="http://schemas.microsoft.com/office/drawing/2014/main" id="{F82BED62-341D-728C-34AA-FA9A6EEB38E1}"/>
                  </a:ext>
                </a:extLst>
              </p:cNvPr>
              <p:cNvSpPr/>
              <p:nvPr/>
            </p:nvSpPr>
            <p:spPr>
              <a:xfrm rot="10800000">
                <a:off x="4697446" y="3086823"/>
                <a:ext cx="214917" cy="1728440"/>
              </a:xfrm>
              <a:prstGeom prst="downArrow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926080"/>
                <a:endParaRPr lang="en-US" sz="4320" dirty="0">
                  <a:solidFill>
                    <a:srgbClr val="4D4D4F">
                      <a:lumMod val="40000"/>
                      <a:lumOff val="60000"/>
                    </a:srgbClr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E5B3F2-D7C4-150A-C32C-241880E01BFA}"/>
                </a:ext>
              </a:extLst>
            </p:cNvPr>
            <p:cNvSpPr txBox="1"/>
            <p:nvPr/>
          </p:nvSpPr>
          <p:spPr>
            <a:xfrm>
              <a:off x="4585785" y="3251320"/>
              <a:ext cx="2375210" cy="1400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926080"/>
              <a:r>
                <a:rPr lang="en-US" sz="5760" dirty="0">
                  <a:solidFill>
                    <a:srgbClr val="00607F">
                      <a:lumMod val="75000"/>
                    </a:srgbClr>
                  </a:solidFill>
                  <a:latin typeface="Arial" panose="020B0604020202020204"/>
                </a:rPr>
                <a:t>Integrated</a:t>
              </a:r>
            </a:p>
            <a:p>
              <a:pPr algn="ctr" defTabSz="2926080"/>
              <a:r>
                <a:rPr lang="en-US" sz="5760" dirty="0">
                  <a:solidFill>
                    <a:srgbClr val="00607F">
                      <a:lumMod val="75000"/>
                    </a:srgbClr>
                  </a:solidFill>
                  <a:latin typeface="Arial" panose="020B0604020202020204"/>
                </a:rPr>
                <a:t>water </a:t>
              </a:r>
            </a:p>
            <a:p>
              <a:pPr algn="ctr" defTabSz="2926080"/>
              <a:r>
                <a:rPr lang="en-US" sz="5760" dirty="0">
                  <a:solidFill>
                    <a:srgbClr val="00607F">
                      <a:lumMod val="75000"/>
                    </a:srgbClr>
                  </a:solidFill>
                  <a:latin typeface="Arial" panose="020B0604020202020204"/>
                </a:rPr>
                <a:t> management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F392B45-EFD1-0F95-E076-110F6C371B97}"/>
              </a:ext>
            </a:extLst>
          </p:cNvPr>
          <p:cNvSpPr txBox="1"/>
          <p:nvPr/>
        </p:nvSpPr>
        <p:spPr>
          <a:xfrm>
            <a:off x="22402535" y="8238032"/>
            <a:ext cx="10135341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26080"/>
            <a:r>
              <a:rPr lang="en-US" sz="5760" b="1" dirty="0">
                <a:solidFill>
                  <a:srgbClr val="00607F">
                    <a:lumMod val="75000"/>
                  </a:srgbClr>
                </a:solidFill>
                <a:latin typeface="Arial" panose="020B0604020202020204"/>
              </a:rPr>
              <a:t>Surface Water</a:t>
            </a:r>
          </a:p>
          <a:p>
            <a:pPr marL="822960" indent="-822960" defTabSz="2926080">
              <a:buFont typeface="Arial" panose="020B0604020202020204" pitchFamily="34" charset="0"/>
              <a:buChar char="•"/>
            </a:pPr>
            <a:r>
              <a:rPr lang="en-US" sz="5760" dirty="0">
                <a:solidFill>
                  <a:prstClr val="white"/>
                </a:solidFill>
                <a:latin typeface="Arial" panose="020B0604020202020204"/>
              </a:rPr>
              <a:t>Regulated by NeDNR</a:t>
            </a:r>
          </a:p>
          <a:p>
            <a:pPr marL="822960" indent="-822960" defTabSz="2926080">
              <a:buFont typeface="Arial" panose="020B0604020202020204" pitchFamily="34" charset="0"/>
              <a:buChar char="•"/>
            </a:pPr>
            <a:r>
              <a:rPr lang="en-US" sz="5760" dirty="0">
                <a:solidFill>
                  <a:prstClr val="white"/>
                </a:solidFill>
                <a:latin typeface="Arial" panose="020B0604020202020204"/>
              </a:rPr>
              <a:t>Prior appropriations </a:t>
            </a:r>
          </a:p>
          <a:p>
            <a:pPr marL="822960" indent="-822960" defTabSz="2926080">
              <a:buFont typeface="Arial" panose="020B0604020202020204" pitchFamily="34" charset="0"/>
              <a:buChar char="•"/>
            </a:pPr>
            <a:r>
              <a:rPr lang="en-US" sz="5760" dirty="0">
                <a:solidFill>
                  <a:prstClr val="white"/>
                </a:solidFill>
                <a:latin typeface="Arial" panose="020B0604020202020204"/>
              </a:rPr>
              <a:t>First in time is first in right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E08AEA-9A96-9FD5-847E-A14BC4C7AD12}"/>
              </a:ext>
            </a:extLst>
          </p:cNvPr>
          <p:cNvSpPr txBox="1"/>
          <p:nvPr/>
        </p:nvSpPr>
        <p:spPr>
          <a:xfrm>
            <a:off x="22402533" y="15594567"/>
            <a:ext cx="9825194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26080"/>
            <a:r>
              <a:rPr lang="en-US" sz="5760" b="1" dirty="0">
                <a:solidFill>
                  <a:srgbClr val="00607F">
                    <a:lumMod val="75000"/>
                  </a:srgbClr>
                </a:solidFill>
                <a:latin typeface="Arial" panose="020B0604020202020204"/>
              </a:rPr>
              <a:t>Groundwater</a:t>
            </a:r>
          </a:p>
          <a:p>
            <a:pPr marL="822960" indent="-822960" defTabSz="2926080">
              <a:buFont typeface="Arial" panose="020B0604020202020204" pitchFamily="34" charset="0"/>
              <a:buChar char="•"/>
            </a:pPr>
            <a:r>
              <a:rPr lang="en-US" sz="5760" dirty="0">
                <a:solidFill>
                  <a:prstClr val="white"/>
                </a:solidFill>
                <a:latin typeface="Arial" panose="020B0604020202020204"/>
              </a:rPr>
              <a:t>Regulated by NRDs</a:t>
            </a:r>
          </a:p>
          <a:p>
            <a:pPr marL="822960" indent="-822960" defTabSz="2926080">
              <a:buFont typeface="Arial" panose="020B0604020202020204" pitchFamily="34" charset="0"/>
              <a:buChar char="•"/>
            </a:pPr>
            <a:r>
              <a:rPr lang="en-US" sz="5760" dirty="0">
                <a:solidFill>
                  <a:prstClr val="white"/>
                </a:solidFill>
                <a:latin typeface="Arial" panose="020B0604020202020204"/>
              </a:rPr>
              <a:t>Correlative rights</a:t>
            </a:r>
          </a:p>
          <a:p>
            <a:pPr marL="822960" indent="-822960" defTabSz="2926080">
              <a:buFont typeface="Arial" panose="020B0604020202020204" pitchFamily="34" charset="0"/>
              <a:buChar char="•"/>
            </a:pPr>
            <a:r>
              <a:rPr lang="en-US" sz="5760" dirty="0">
                <a:solidFill>
                  <a:prstClr val="white"/>
                </a:solidFill>
                <a:latin typeface="Arial" panose="020B0604020202020204"/>
              </a:rPr>
              <a:t>Share and share alike</a:t>
            </a:r>
          </a:p>
        </p:txBody>
      </p:sp>
      <p:pic>
        <p:nvPicPr>
          <p:cNvPr id="18" name="Picture 2" descr="\\dnr\share\IWM\Statewide\EducationOutreach\Images\OtherFigures\HydrologicallyConnected\Hydrologically Connected Water Cross Section.jpg">
            <a:extLst>
              <a:ext uri="{FF2B5EF4-FFF2-40B4-BE49-F238E27FC236}">
                <a16:creationId xmlns:a16="http://schemas.microsoft.com/office/drawing/2014/main" id="{46854213-D9BB-0583-B011-46DB6789E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" t="1369" r="2804" b="3987"/>
          <a:stretch/>
        </p:blipFill>
        <p:spPr bwMode="auto">
          <a:xfrm>
            <a:off x="11716966" y="8318632"/>
            <a:ext cx="9893181" cy="10812218"/>
          </a:xfrm>
          <a:prstGeom prst="rect">
            <a:avLst/>
          </a:prstGeom>
          <a:ln w="5715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607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0E7F913-8E61-4A6A-BF42-05DE74087C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3" b="18975"/>
          <a:stretch/>
        </p:blipFill>
        <p:spPr>
          <a:xfrm>
            <a:off x="3670104" y="4263760"/>
            <a:ext cx="26640566" cy="14870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1ED851-4FCD-4049-B147-8EC4B317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Surface and Groundwater Management Boundaries</a:t>
            </a:r>
          </a:p>
        </p:txBody>
      </p:sp>
      <p:pic>
        <p:nvPicPr>
          <p:cNvPr id="3" name="Content Placeholder 4" descr="Map of Nebraska Natural Resources Districts">
            <a:extLst>
              <a:ext uri="{FF2B5EF4-FFF2-40B4-BE49-F238E27FC236}">
                <a16:creationId xmlns:a16="http://schemas.microsoft.com/office/drawing/2014/main" id="{8681B241-3F61-4C7F-B88F-DE1FB10F70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4368" y="4263760"/>
            <a:ext cx="40325037" cy="1829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3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3">
            <a:extLst>
              <a:ext uri="{FF2B5EF4-FFF2-40B4-BE49-F238E27FC236}">
                <a16:creationId xmlns:a16="http://schemas.microsoft.com/office/drawing/2014/main" id="{9067BC2D-FC5E-E4B3-16A9-C42D765E5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133" y="5029200"/>
            <a:ext cx="18750467" cy="157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Provides new tools and controls for surface water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Provided new tools and controls for groundwater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7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Developed a process for Integrated Management Plans: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altLang="en-US" sz="5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Goals and objectives to sustain a balance between water uses and water supplies for all hydrologically connected waters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altLang="en-US" sz="5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Map showing extent of the area subject to IMP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altLang="en-US" sz="5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One or more groundwater controls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altLang="en-US" sz="5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One or more surface water controls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altLang="en-US" sz="5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May include incentive programs</a:t>
            </a:r>
          </a:p>
        </p:txBody>
      </p:sp>
      <p:pic>
        <p:nvPicPr>
          <p:cNvPr id="5" name="Picture 4" descr="A irrigation system spraying plants&#10;&#10;Description automatically generated">
            <a:extLst>
              <a:ext uri="{FF2B5EF4-FFF2-40B4-BE49-F238E27FC236}">
                <a16:creationId xmlns:a16="http://schemas.microsoft.com/office/drawing/2014/main" id="{7869B0E7-ECB3-FB46-F6DD-113F3F950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600" y="3581400"/>
            <a:ext cx="12479242" cy="83235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676E01D-6D67-6AAC-0CCF-11BEE04877C0}"/>
              </a:ext>
            </a:extLst>
          </p:cNvPr>
          <p:cNvSpPr txBox="1">
            <a:spLocks/>
          </p:cNvSpPr>
          <p:nvPr/>
        </p:nvSpPr>
        <p:spPr>
          <a:xfrm>
            <a:off x="5657850" y="1600200"/>
            <a:ext cx="21602700" cy="1524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24688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4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300" b="1">
                <a:latin typeface="Arial" panose="020B0604020202020204" pitchFamily="34" charset="0"/>
                <a:cs typeface="Arial" panose="020B0604020202020204" pitchFamily="34" charset="0"/>
              </a:rPr>
              <a:t>LB 962</a:t>
            </a:r>
            <a:endParaRPr lang="en-US" sz="1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rain, sky, river, bridge&#10;&#10;Description automatically generated">
            <a:extLst>
              <a:ext uri="{FF2B5EF4-FFF2-40B4-BE49-F238E27FC236}">
                <a16:creationId xmlns:a16="http://schemas.microsoft.com/office/drawing/2014/main" id="{F638AB36-7F42-28E8-50CD-0C167E037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2689" y="12895729"/>
            <a:ext cx="13252330" cy="59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069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3">
      <a:dk1>
        <a:sysClr val="windowText" lastClr="000000"/>
      </a:dk1>
      <a:lt1>
        <a:sysClr val="window" lastClr="FFFFFF"/>
      </a:lt1>
      <a:dk2>
        <a:srgbClr val="00607F"/>
      </a:dk2>
      <a:lt2>
        <a:srgbClr val="B9C8D3"/>
      </a:lt2>
      <a:accent1>
        <a:srgbClr val="BABF33"/>
      </a:accent1>
      <a:accent2>
        <a:srgbClr val="FFC843"/>
      </a:accent2>
      <a:accent3>
        <a:srgbClr val="4D4D4F"/>
      </a:accent3>
      <a:accent4>
        <a:srgbClr val="BB1F53"/>
      </a:accent4>
      <a:accent5>
        <a:srgbClr val="DCE08C"/>
      </a:accent5>
      <a:accent6>
        <a:srgbClr val="FFE49F"/>
      </a:accent6>
      <a:hlink>
        <a:srgbClr val="DCE08C"/>
      </a:hlink>
      <a:folHlink>
        <a:srgbClr val="DCE0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0208_WP_PptDarkTemplate_Standard" id="{67A646B5-6A2E-4C13-894E-EAA3EDFC57CE}" vid="{A3BF032B-EDE1-4710-800F-30684B9160F5}"/>
    </a:ext>
  </a:extLst>
</a:theme>
</file>

<file path=ppt/theme/theme2.xml><?xml version="1.0" encoding="utf-8"?>
<a:theme xmlns:a="http://schemas.openxmlformats.org/drawingml/2006/main" name="Office Theme">
  <a:themeElements>
    <a:clrScheme name="StripedBorder_16x9">
      <a:dk1>
        <a:srgbClr val="404040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tripedBorder_16x9">
      <a:dk1>
        <a:srgbClr val="404040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71C9EA2-3281-42E8-8199-7076EBA492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2036</TotalTime>
  <Words>1152</Words>
  <Application>Microsoft Office PowerPoint</Application>
  <PresentationFormat>Custom</PresentationFormat>
  <Paragraphs>171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Courier New</vt:lpstr>
      <vt:lpstr>Euphemia</vt:lpstr>
      <vt:lpstr>Tahoma</vt:lpstr>
      <vt:lpstr>Wingdings</vt:lpstr>
      <vt:lpstr>Clarity</vt:lpstr>
      <vt:lpstr>Bitmap Image</vt:lpstr>
      <vt:lpstr>PowerPoint Presentation</vt:lpstr>
      <vt:lpstr>Pre-LB 962 Conditions</vt:lpstr>
      <vt:lpstr>Pre-LB 962 Conditions</vt:lpstr>
      <vt:lpstr>PowerPoint Presentation</vt:lpstr>
      <vt:lpstr>Pre - LB 962 Conditions</vt:lpstr>
      <vt:lpstr>A New Vision</vt:lpstr>
      <vt:lpstr>LB 962</vt:lpstr>
      <vt:lpstr>Surface and Groundwater Management Boundaries</vt:lpstr>
      <vt:lpstr>PowerPoint Presentation</vt:lpstr>
      <vt:lpstr>PowerPoint Presentation</vt:lpstr>
      <vt:lpstr>Early Days of Implementation</vt:lpstr>
      <vt:lpstr>PowerPoint Presentation</vt:lpstr>
      <vt:lpstr>PowerPoint Presentation</vt:lpstr>
      <vt:lpstr>Middle Period of Implementation</vt:lpstr>
      <vt:lpstr>PowerPoint Presentation</vt:lpstr>
      <vt:lpstr>PowerPoint Presentation</vt:lpstr>
      <vt:lpstr>More Recent Period of Implementation</vt:lpstr>
      <vt:lpstr>PowerPoint Presentation</vt:lpstr>
      <vt:lpstr>The Role of Science and Data Collection</vt:lpstr>
      <vt:lpstr>Stream Flow and Surface Water  Use Monitoring</vt:lpstr>
      <vt:lpstr>Groundwater Monitoring (NRDs)</vt:lpstr>
      <vt:lpstr>GW Model Areas </vt:lpstr>
      <vt:lpstr>INSIGHT </vt:lpstr>
      <vt:lpstr>Decision Support Tool </vt:lpstr>
      <vt:lpstr>Drought Monitoring</vt:lpstr>
      <vt:lpstr>Legally Irrigable  Groundwater and Surface Water Parcels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Bradley, Jesse</dc:creator>
  <cp:keywords/>
  <cp:lastModifiedBy>Davis, Alexa</cp:lastModifiedBy>
  <cp:revision>115</cp:revision>
  <cp:lastPrinted>2021-11-22T18:26:02Z</cp:lastPrinted>
  <dcterms:created xsi:type="dcterms:W3CDTF">2021-11-19T20:22:43Z</dcterms:created>
  <dcterms:modified xsi:type="dcterms:W3CDTF">2024-03-11T21:33:11Z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TC028010989991</vt:lpwstr>
  </property>
</Properties>
</file>