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image5.jpg" ContentType="image/jpg"/>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Lst>
  <p:notesMasterIdLst>
    <p:notesMasterId r:id="rId13"/>
  </p:notesMasterIdLst>
  <p:sldIdLst>
    <p:sldId id="256" r:id="rId4"/>
    <p:sldId id="263" r:id="rId5"/>
    <p:sldId id="398" r:id="rId6"/>
    <p:sldId id="393" r:id="rId7"/>
    <p:sldId id="399" r:id="rId8"/>
    <p:sldId id="257" r:id="rId9"/>
    <p:sldId id="374" r:id="rId10"/>
    <p:sldId id="294" r:id="rId11"/>
    <p:sldId id="396" r:id="rId1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3AE4D25-96B7-EC1E-565A-17686570E390}" name="Schellpeper, Jennifer" initials="SJ" userId="S::jennifer.schellpeper@Nebraska.gov::b1677b70-a656-4704-bc76-6189ab40c35c"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870051"/>
    <a:srgbClr val="5EB6E4"/>
    <a:srgbClr val="232E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31" autoAdjust="0"/>
    <p:restoredTop sz="95297" autoAdjust="0"/>
  </p:normalViewPr>
  <p:slideViewPr>
    <p:cSldViewPr snapToGrid="0">
      <p:cViewPr varScale="1">
        <p:scale>
          <a:sx n="112" d="100"/>
          <a:sy n="112" d="100"/>
        </p:scale>
        <p:origin x="420" y="84"/>
      </p:cViewPr>
      <p:guideLst/>
    </p:cSldViewPr>
  </p:slideViewPr>
  <p:outlineViewPr>
    <p:cViewPr>
      <p:scale>
        <a:sx n="33" d="100"/>
        <a:sy n="33" d="100"/>
      </p:scale>
      <p:origin x="0" y="-576"/>
    </p:cViewPr>
  </p:outlineViewPr>
  <p:notesTextViewPr>
    <p:cViewPr>
      <p:scale>
        <a:sx n="3" d="2"/>
        <a:sy n="3" d="2"/>
      </p:scale>
      <p:origin x="0" y="0"/>
    </p:cViewPr>
  </p:notesTextViewPr>
  <p:notesViewPr>
    <p:cSldViewPr snapToGrid="0">
      <p:cViewPr varScale="1">
        <p:scale>
          <a:sx n="62" d="100"/>
          <a:sy n="62" d="100"/>
        </p:scale>
        <p:origin x="3125" y="7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notesMaster" Target="notesMasters/notesMaster1.xml"/><Relationship Id="rId18" Type="http://schemas.microsoft.com/office/2018/10/relationships/authors" Target="authors.xml"/><Relationship Id="rId3" Type="http://schemas.openxmlformats.org/officeDocument/2006/relationships/slideMaster" Target="slideMasters/slide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viewProps" Target="view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4815643-B0AE-4215-A0E3-EAEF907A8AF5}" type="datetimeFigureOut">
              <a:rPr lang="en-US" smtClean="0"/>
              <a:t>5/11/2023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A0A1A87-8983-4FE4-A8DE-726DFE269C68}" type="slidenum">
              <a:rPr lang="en-US" smtClean="0"/>
              <a:t>‹#›</a:t>
            </a:fld>
            <a:endParaRPr lang="en-US"/>
          </a:p>
        </p:txBody>
      </p:sp>
    </p:spTree>
    <p:extLst>
      <p:ext uri="{BB962C8B-B14F-4D97-AF65-F5344CB8AC3E}">
        <p14:creationId xmlns:p14="http://schemas.microsoft.com/office/powerpoint/2010/main" val="23235316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15"/>
              </a:spcAft>
            </a:pPr>
            <a:r>
              <a:rPr lang="en-US" sz="1600" dirty="0">
                <a:latin typeface="Calibri" panose="020F0502020204030204" pitchFamily="34" charset="0"/>
                <a:ea typeface="Calibri" panose="020F0502020204030204" pitchFamily="34" charset="0"/>
                <a:cs typeface="Times New Roman" panose="02020603050405020304" pitchFamily="18" charset="0"/>
              </a:rPr>
              <a:t>Good morning!</a:t>
            </a:r>
          </a:p>
          <a:p>
            <a:pPr>
              <a:lnSpc>
                <a:spcPct val="107000"/>
              </a:lnSpc>
              <a:spcAft>
                <a:spcPts val="815"/>
              </a:spcAft>
            </a:pPr>
            <a:r>
              <a:rPr lang="en-US" sz="1600" dirty="0">
                <a:latin typeface="Calibri" panose="020F0502020204030204" pitchFamily="34" charset="0"/>
                <a:ea typeface="Calibri" panose="020F0502020204030204" pitchFamily="34" charset="0"/>
                <a:cs typeface="Times New Roman" panose="02020603050405020304" pitchFamily="18" charset="0"/>
              </a:rPr>
              <a:t>Thanks for that great introduction. As stated I'm Jennifer Schellpeper, with the Nebraska Department of Natural Resources. Our agency manages surface water in the State of Nebraska. </a:t>
            </a:r>
          </a:p>
          <a:p>
            <a:pPr>
              <a:lnSpc>
                <a:spcPct val="107000"/>
              </a:lnSpc>
              <a:spcAft>
                <a:spcPts val="815"/>
              </a:spcAft>
            </a:pPr>
            <a:r>
              <a:rPr lang="en-US" sz="1600" dirty="0">
                <a:latin typeface="Calibri" panose="020F0502020204030204" pitchFamily="34" charset="0"/>
                <a:ea typeface="Calibri" panose="020F0502020204030204" pitchFamily="34" charset="0"/>
                <a:cs typeface="Times New Roman" panose="02020603050405020304" pitchFamily="18" charset="0"/>
              </a:rPr>
              <a:t>We also jointly manage surface water along with our 23 local Natural Resource Districts, which manage groundwater. And this will be the focus of my presentation today – Joint Integrated Water Management in the State of Nebraska. </a:t>
            </a:r>
          </a:p>
          <a:p>
            <a:pPr>
              <a:lnSpc>
                <a:spcPct val="107000"/>
              </a:lnSpc>
              <a:spcAft>
                <a:spcPts val="815"/>
              </a:spcAft>
            </a:pPr>
            <a:r>
              <a:rPr lang="en-US" sz="1600" dirty="0">
                <a:latin typeface="Calibri" panose="020F0502020204030204" pitchFamily="34" charset="0"/>
                <a:ea typeface="Calibri" panose="020F0502020204030204" pitchFamily="34" charset="0"/>
                <a:cs typeface="Times New Roman" panose="02020603050405020304" pitchFamily="18" charset="0"/>
              </a:rPr>
              <a:t>I will review some of the key tools in Nebraska’s legislative toolbox that make it successful as well as discuss some challenges that we've seen along the way.</a:t>
            </a:r>
          </a:p>
        </p:txBody>
      </p:sp>
      <p:sp>
        <p:nvSpPr>
          <p:cNvPr id="4" name="Slide Number Placeholder 3"/>
          <p:cNvSpPr>
            <a:spLocks noGrp="1"/>
          </p:cNvSpPr>
          <p:nvPr>
            <p:ph type="sldNum" sz="quarter" idx="5"/>
          </p:nvPr>
        </p:nvSpPr>
        <p:spPr/>
        <p:txBody>
          <a:bodyPr/>
          <a:lstStyle/>
          <a:p>
            <a:fld id="{3A0A1A87-8983-4FE4-A8DE-726DFE269C68}" type="slidenum">
              <a:rPr lang="en-US" smtClean="0"/>
              <a:t>1</a:t>
            </a:fld>
            <a:endParaRPr lang="en-US"/>
          </a:p>
        </p:txBody>
      </p:sp>
    </p:spTree>
    <p:extLst>
      <p:ext uri="{BB962C8B-B14F-4D97-AF65-F5344CB8AC3E}">
        <p14:creationId xmlns:p14="http://schemas.microsoft.com/office/powerpoint/2010/main" val="1777130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latin typeface="Calibri" panose="020F0502020204030204" pitchFamily="34" charset="0"/>
                <a:ea typeface="Calibri" panose="020F0502020204030204" pitchFamily="34" charset="0"/>
                <a:cs typeface="Times New Roman" panose="02020603050405020304" pitchFamily="18" charset="0"/>
              </a:rPr>
              <a:t>The tools in Nebraska's toolbox for managing integrated surface and groundwater come from what we've learned from history. </a:t>
            </a:r>
          </a:p>
          <a:p>
            <a:endParaRPr lang="en-US" sz="1800" dirty="0">
              <a:latin typeface="Calibri" panose="020F0502020204030204" pitchFamily="34" charset="0"/>
              <a:ea typeface="Calibri" panose="020F0502020204030204" pitchFamily="34" charset="0"/>
              <a:cs typeface="Times New Roman" panose="02020603050405020304" pitchFamily="18" charset="0"/>
            </a:endParaRPr>
          </a:p>
          <a:p>
            <a:r>
              <a:rPr lang="en-US" sz="1800" dirty="0">
                <a:latin typeface="Calibri" panose="020F0502020204030204" pitchFamily="34" charset="0"/>
                <a:ea typeface="Calibri" panose="020F0502020204030204" pitchFamily="34" charset="0"/>
                <a:cs typeface="Times New Roman" panose="02020603050405020304" pitchFamily="18" charset="0"/>
              </a:rPr>
              <a:t>John Wesley Powell recognized in the late 1800s that in the Arid Western United States, it was important to draw political boundaries based upon watershed boundaries. </a:t>
            </a:r>
            <a:endParaRPr lang="en-US" dirty="0"/>
          </a:p>
        </p:txBody>
      </p:sp>
      <p:sp>
        <p:nvSpPr>
          <p:cNvPr id="4" name="Slide Number Placeholder 3"/>
          <p:cNvSpPr>
            <a:spLocks noGrp="1"/>
          </p:cNvSpPr>
          <p:nvPr>
            <p:ph type="sldNum" sz="quarter" idx="5"/>
          </p:nvPr>
        </p:nvSpPr>
        <p:spPr/>
        <p:txBody>
          <a:bodyPr/>
          <a:lstStyle/>
          <a:p>
            <a:fld id="{3A0A1A87-8983-4FE4-A8DE-726DFE269C68}" type="slidenum">
              <a:rPr lang="en-US" smtClean="0"/>
              <a:t>2</a:t>
            </a:fld>
            <a:endParaRPr lang="en-US"/>
          </a:p>
        </p:txBody>
      </p:sp>
    </p:spTree>
    <p:extLst>
      <p:ext uri="{BB962C8B-B14F-4D97-AF65-F5344CB8AC3E}">
        <p14:creationId xmlns:p14="http://schemas.microsoft.com/office/powerpoint/2010/main" val="21558929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latin typeface="Calibri" panose="020F0502020204030204" pitchFamily="34" charset="0"/>
                <a:ea typeface="Calibri" panose="020F0502020204030204" pitchFamily="34" charset="0"/>
                <a:cs typeface="Times New Roman" panose="02020603050405020304" pitchFamily="18" charset="0"/>
              </a:rPr>
              <a:t>Further, research by doctor Elinor Ostrom described in her book “Governing the Commons” showed that there are several key principles for managing a common pool resource, such as groundwater and surface water rights.</a:t>
            </a:r>
          </a:p>
          <a:p>
            <a:endParaRPr lang="en-US" sz="1800" dirty="0">
              <a:latin typeface="Calibri" panose="020F0502020204030204" pitchFamily="34" charset="0"/>
              <a:ea typeface="Calibri" panose="020F0502020204030204" pitchFamily="34" charset="0"/>
              <a:cs typeface="Times New Roman" panose="02020603050405020304" pitchFamily="18" charset="0"/>
            </a:endParaRPr>
          </a:p>
          <a:p>
            <a:r>
              <a:rPr lang="en-US" sz="1800" dirty="0">
                <a:latin typeface="Calibri" panose="020F0502020204030204" pitchFamily="34" charset="0"/>
                <a:ea typeface="Calibri" panose="020F0502020204030204" pitchFamily="34" charset="0"/>
                <a:cs typeface="Times New Roman" panose="02020603050405020304" pitchFamily="18" charset="0"/>
              </a:rPr>
              <a:t>Nebraska's 20-year record of successful integrated water management is built upon the ideas of both of these great thinkers.</a:t>
            </a:r>
            <a:endParaRPr lang="en-US" dirty="0"/>
          </a:p>
        </p:txBody>
      </p:sp>
      <p:sp>
        <p:nvSpPr>
          <p:cNvPr id="4" name="Slide Number Placeholder 3"/>
          <p:cNvSpPr>
            <a:spLocks noGrp="1"/>
          </p:cNvSpPr>
          <p:nvPr>
            <p:ph type="sldNum" sz="quarter" idx="5"/>
          </p:nvPr>
        </p:nvSpPr>
        <p:spPr/>
        <p:txBody>
          <a:bodyPr/>
          <a:lstStyle/>
          <a:p>
            <a:fld id="{3A0A1A87-8983-4FE4-A8DE-726DFE269C68}" type="slidenum">
              <a:rPr lang="en-US" smtClean="0"/>
              <a:t>3</a:t>
            </a:fld>
            <a:endParaRPr lang="en-US"/>
          </a:p>
        </p:txBody>
      </p:sp>
    </p:spTree>
    <p:extLst>
      <p:ext uri="{BB962C8B-B14F-4D97-AF65-F5344CB8AC3E}">
        <p14:creationId xmlns:p14="http://schemas.microsoft.com/office/powerpoint/2010/main" val="8621210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800" dirty="0">
                <a:latin typeface="Calibri" panose="020F0502020204030204" pitchFamily="34" charset="0"/>
                <a:ea typeface="Calibri" panose="020F0502020204030204" pitchFamily="34" charset="0"/>
                <a:cs typeface="Times New Roman" panose="02020603050405020304" pitchFamily="18" charset="0"/>
              </a:rPr>
              <a:t>Our toolbox actually ticks off each of the elements from Dr. Ostrom’s research as you can see matched up here. </a:t>
            </a:r>
          </a:p>
          <a:p>
            <a:pPr defTabSz="931774">
              <a:defRPr/>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defTabSz="931774">
              <a:defRPr/>
            </a:pPr>
            <a:r>
              <a:rPr lang="en-US" sz="1800" dirty="0">
                <a:latin typeface="Calibri" panose="020F0502020204030204" pitchFamily="34" charset="0"/>
                <a:ea typeface="Calibri" panose="020F0502020204030204" pitchFamily="34" charset="0"/>
                <a:cs typeface="Times New Roman" panose="02020603050405020304" pitchFamily="18" charset="0"/>
              </a:rPr>
              <a:t>I'm not going to have time to touch on all of these today so we're just going to hit on a few highlights.</a:t>
            </a:r>
            <a:endParaRPr lang="en-US" dirty="0"/>
          </a:p>
        </p:txBody>
      </p:sp>
      <p:sp>
        <p:nvSpPr>
          <p:cNvPr id="4" name="Slide Number Placeholder 3"/>
          <p:cNvSpPr>
            <a:spLocks noGrp="1"/>
          </p:cNvSpPr>
          <p:nvPr>
            <p:ph type="sldNum" sz="quarter" idx="10"/>
          </p:nvPr>
        </p:nvSpPr>
        <p:spPr/>
        <p:txBody>
          <a:bodyPr/>
          <a:lstStyle/>
          <a:p>
            <a:fld id="{DE222E34-538F-4405-8433-8064191FC6F4}" type="slidenum">
              <a:rPr lang="en-US" smtClean="0"/>
              <a:t>4</a:t>
            </a:fld>
            <a:endParaRPr lang="en-US"/>
          </a:p>
        </p:txBody>
      </p:sp>
    </p:spTree>
    <p:extLst>
      <p:ext uri="{BB962C8B-B14F-4D97-AF65-F5344CB8AC3E}">
        <p14:creationId xmlns:p14="http://schemas.microsoft.com/office/powerpoint/2010/main" val="15050858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4356074"/>
          </a:xfrm>
        </p:spPr>
        <p:txBody>
          <a:bodyPr/>
          <a:lstStyle/>
          <a:p>
            <a:pPr>
              <a:lnSpc>
                <a:spcPct val="107000"/>
              </a:lnSpc>
              <a:spcAft>
                <a:spcPts val="815"/>
              </a:spcAft>
            </a:pPr>
            <a:r>
              <a:rPr lang="en-US" sz="1600" dirty="0">
                <a:latin typeface="Calibri" panose="020F0502020204030204" pitchFamily="34" charset="0"/>
                <a:ea typeface="Calibri" panose="020F0502020204030204" pitchFamily="34" charset="0"/>
                <a:cs typeface="Times New Roman" panose="02020603050405020304" pitchFamily="18" charset="0"/>
              </a:rPr>
              <a:t>The first principle is having well-defined boundaries. A feature that I believe makes Nebraska unique is that our politically defined natural resource boundaries follow the advice from John Wesley Powell, to follow the natural watersheds, for both Surface Water and Groundwater Management, as delineated on these maps. </a:t>
            </a:r>
          </a:p>
          <a:p>
            <a:pPr>
              <a:lnSpc>
                <a:spcPct val="107000"/>
              </a:lnSpc>
              <a:spcAft>
                <a:spcPts val="815"/>
              </a:spcAft>
            </a:pPr>
            <a:r>
              <a:rPr lang="en-US" sz="1600" dirty="0">
                <a:latin typeface="Calibri" panose="020F0502020204030204" pitchFamily="34" charset="0"/>
                <a:ea typeface="Calibri" panose="020F0502020204030204" pitchFamily="34" charset="0"/>
                <a:cs typeface="Times New Roman" panose="02020603050405020304" pitchFamily="18" charset="0"/>
              </a:rPr>
              <a:t>The decision to manage groundwater along watershed boundaries was made in 1972, so we have had 50 successful years of managing our resources based on watershed boundaries.  </a:t>
            </a:r>
          </a:p>
          <a:p>
            <a:pPr>
              <a:lnSpc>
                <a:spcPct val="107000"/>
              </a:lnSpc>
              <a:spcAft>
                <a:spcPts val="815"/>
              </a:spcAft>
            </a:pPr>
            <a:r>
              <a:rPr lang="en-US" sz="1600" dirty="0">
                <a:latin typeface="Calibri" panose="020F0502020204030204" pitchFamily="34" charset="0"/>
                <a:ea typeface="Calibri" panose="020F0502020204030204" pitchFamily="34" charset="0"/>
                <a:cs typeface="Times New Roman" panose="02020603050405020304" pitchFamily="18" charset="0"/>
              </a:rPr>
              <a:t>Another unique aspect of the Natural Resource Districts is the local &amp; decentralized control that allows for water user engagement, management, rule-making, and monitoring at a smaller scale.</a:t>
            </a:r>
          </a:p>
        </p:txBody>
      </p:sp>
      <p:sp>
        <p:nvSpPr>
          <p:cNvPr id="4" name="Slide Number Placeholder 3"/>
          <p:cNvSpPr>
            <a:spLocks noGrp="1"/>
          </p:cNvSpPr>
          <p:nvPr>
            <p:ph type="sldNum" sz="quarter" idx="5"/>
          </p:nvPr>
        </p:nvSpPr>
        <p:spPr/>
        <p:txBody>
          <a:bodyPr/>
          <a:lstStyle/>
          <a:p>
            <a:fld id="{3A0A1A87-8983-4FE4-A8DE-726DFE269C68}" type="slidenum">
              <a:rPr lang="en-US" smtClean="0"/>
              <a:t>5</a:t>
            </a:fld>
            <a:endParaRPr lang="en-US"/>
          </a:p>
        </p:txBody>
      </p:sp>
    </p:spTree>
    <p:extLst>
      <p:ext uri="{BB962C8B-B14F-4D97-AF65-F5344CB8AC3E}">
        <p14:creationId xmlns:p14="http://schemas.microsoft.com/office/powerpoint/2010/main" val="21977453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800" dirty="0">
                <a:latin typeface="Calibri" panose="020F0502020204030204" pitchFamily="34" charset="0"/>
                <a:ea typeface="Calibri" panose="020F0502020204030204" pitchFamily="34" charset="0"/>
                <a:cs typeface="Times New Roman" panose="02020603050405020304" pitchFamily="18" charset="0"/>
              </a:rPr>
              <a:t>The second component of boundaries is having a good inventory of the water rights – the legal uses of the water. </a:t>
            </a:r>
          </a:p>
          <a:p>
            <a:pPr defTabSz="931774">
              <a:defRPr/>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defTabSz="931774">
              <a:defRPr/>
            </a:pPr>
            <a:r>
              <a:rPr lang="en-US" sz="1800" dirty="0">
                <a:latin typeface="Calibri" panose="020F0502020204030204" pitchFamily="34" charset="0"/>
                <a:ea typeface="Calibri" panose="020F0502020204030204" pitchFamily="34" charset="0"/>
                <a:cs typeface="Times New Roman" panose="02020603050405020304" pitchFamily="18" charset="0"/>
              </a:rPr>
              <a:t>All of our surface water uses are permitted and the irrigation areas are digitized as are the majority of our groundwater rights, which are illustrated on this map.</a:t>
            </a:r>
          </a:p>
        </p:txBody>
      </p:sp>
      <p:sp>
        <p:nvSpPr>
          <p:cNvPr id="4" name="Slide Number Placeholder 3"/>
          <p:cNvSpPr>
            <a:spLocks noGrp="1"/>
          </p:cNvSpPr>
          <p:nvPr>
            <p:ph type="sldNum" sz="quarter" idx="5"/>
          </p:nvPr>
        </p:nvSpPr>
        <p:spPr/>
        <p:txBody>
          <a:bodyPr/>
          <a:lstStyle/>
          <a:p>
            <a:fld id="{3A0A1A87-8983-4FE4-A8DE-726DFE269C68}" type="slidenum">
              <a:rPr lang="en-US" smtClean="0"/>
              <a:t>6</a:t>
            </a:fld>
            <a:endParaRPr lang="en-US"/>
          </a:p>
        </p:txBody>
      </p:sp>
    </p:spTree>
    <p:extLst>
      <p:ext uri="{BB962C8B-B14F-4D97-AF65-F5344CB8AC3E}">
        <p14:creationId xmlns:p14="http://schemas.microsoft.com/office/powerpoint/2010/main" val="11138288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72424" y="4473892"/>
            <a:ext cx="6679164" cy="4515636"/>
          </a:xfrm>
        </p:spPr>
        <p:txBody>
          <a:bodyPr/>
          <a:lstStyle/>
          <a:p>
            <a:pPr>
              <a:lnSpc>
                <a:spcPct val="107000"/>
              </a:lnSpc>
              <a:spcAft>
                <a:spcPts val="815"/>
              </a:spcAft>
            </a:pPr>
            <a:r>
              <a:rPr lang="en-US" sz="1300" dirty="0">
                <a:latin typeface="Calibri" panose="020F0502020204030204" pitchFamily="34" charset="0"/>
                <a:ea typeface="Calibri" panose="020F0502020204030204" pitchFamily="34" charset="0"/>
                <a:cs typeface="Times New Roman" panose="02020603050405020304" pitchFamily="18" charset="0"/>
              </a:rPr>
              <a:t>Another Key Principle is Monitoring. Nebraska Law calls for ongoing monitoring and evaluation of plan goals, objectives, and action items. We must measure our progress toward our goals. </a:t>
            </a:r>
          </a:p>
          <a:p>
            <a:pPr>
              <a:lnSpc>
                <a:spcPct val="107000"/>
              </a:lnSpc>
              <a:spcAft>
                <a:spcPts val="815"/>
              </a:spcAft>
            </a:pPr>
            <a:r>
              <a:rPr lang="en-US" sz="1300" dirty="0">
                <a:latin typeface="Calibri" panose="020F0502020204030204" pitchFamily="34" charset="0"/>
                <a:ea typeface="Calibri" panose="020F0502020204030204" pitchFamily="34" charset="0"/>
                <a:cs typeface="Times New Roman" panose="02020603050405020304" pitchFamily="18" charset="0"/>
              </a:rPr>
              <a:t>To do so, we must have a foundation of Science and Data, so that we can make informed decisions. This is the foundational element of our Integrated Management pyramid. From there, we build the Goals and Objectives of our Plans. </a:t>
            </a:r>
          </a:p>
          <a:p>
            <a:pPr>
              <a:lnSpc>
                <a:spcPct val="107000"/>
              </a:lnSpc>
              <a:spcAft>
                <a:spcPts val="815"/>
              </a:spcAft>
            </a:pPr>
            <a:r>
              <a:rPr lang="en-US" sz="1300" dirty="0">
                <a:latin typeface="Calibri" panose="020F0502020204030204" pitchFamily="34" charset="0"/>
                <a:ea typeface="Calibri" panose="020F0502020204030204" pitchFamily="34" charset="0"/>
                <a:cs typeface="Times New Roman" panose="02020603050405020304" pitchFamily="18" charset="0"/>
              </a:rPr>
              <a:t>We bring key stakeholders, to the table to work with policymakers, literally word-for-word, as we write the Plan Goals and Objectives. Stakeholders are not only “consulted with” under our state law, but are also called to participate as collaborators and to try and reach consensus on a Plan. </a:t>
            </a:r>
          </a:p>
          <a:p>
            <a:pPr>
              <a:lnSpc>
                <a:spcPct val="107000"/>
              </a:lnSpc>
              <a:spcAft>
                <a:spcPts val="815"/>
              </a:spcAft>
            </a:pPr>
            <a:r>
              <a:rPr lang="en-US" sz="1300" dirty="0">
                <a:latin typeface="Calibri" panose="020F0502020204030204" pitchFamily="34" charset="0"/>
                <a:ea typeface="Calibri" panose="020F0502020204030204" pitchFamily="34" charset="0"/>
                <a:cs typeface="Times New Roman" panose="02020603050405020304" pitchFamily="18" charset="0"/>
              </a:rPr>
              <a:t>Therefore, the education of our stakeholders and policymakers is an important component of a successful plan.  While education and stakeholder engagement make a plan successful, it is also a challenge. </a:t>
            </a:r>
          </a:p>
          <a:p>
            <a:pPr>
              <a:lnSpc>
                <a:spcPct val="107000"/>
              </a:lnSpc>
              <a:spcAft>
                <a:spcPts val="815"/>
              </a:spcAft>
            </a:pPr>
            <a:r>
              <a:rPr lang="en-US" sz="1300" dirty="0">
                <a:latin typeface="Calibri" panose="020F0502020204030204" pitchFamily="34" charset="0"/>
                <a:ea typeface="Calibri" panose="020F0502020204030204" pitchFamily="34" charset="0"/>
                <a:cs typeface="Times New Roman" panose="02020603050405020304" pitchFamily="18" charset="0"/>
              </a:rPr>
              <a:t>Beyond basic data, we also have highly complicated groundwater and surface water model analyses that must be translated into information that is digestible and engaging. To do this well, resources such as skilled modelers, skilled communicators, and those who can link the 2 are needed.</a:t>
            </a:r>
          </a:p>
          <a:p>
            <a:pPr>
              <a:lnSpc>
                <a:spcPct val="107000"/>
              </a:lnSpc>
              <a:spcAft>
                <a:spcPts val="815"/>
              </a:spcAft>
            </a:pPr>
            <a:r>
              <a:rPr lang="en-US" sz="1300" dirty="0">
                <a:latin typeface="Calibri" panose="020F0502020204030204" pitchFamily="34" charset="0"/>
                <a:ea typeface="Calibri" panose="020F0502020204030204" pitchFamily="34" charset="0"/>
                <a:cs typeface="Times New Roman" panose="02020603050405020304" pitchFamily="18" charset="0"/>
              </a:rPr>
              <a:t> All of this takes time, up to 5 years for each plan, and a commitment to hire the right people. </a:t>
            </a:r>
          </a:p>
        </p:txBody>
      </p:sp>
      <p:sp>
        <p:nvSpPr>
          <p:cNvPr id="4" name="Slide Number Placeholder 3"/>
          <p:cNvSpPr>
            <a:spLocks noGrp="1"/>
          </p:cNvSpPr>
          <p:nvPr>
            <p:ph type="sldNum" sz="quarter" idx="10"/>
          </p:nvPr>
        </p:nvSpPr>
        <p:spPr/>
        <p:txBody>
          <a:bodyPr/>
          <a:lstStyle/>
          <a:p>
            <a:fld id="{DE222E34-538F-4405-8433-8064191FC6F4}" type="slidenum">
              <a:rPr lang="en-US" smtClean="0"/>
              <a:t>7</a:t>
            </a:fld>
            <a:endParaRPr lang="en-US" dirty="0"/>
          </a:p>
        </p:txBody>
      </p:sp>
    </p:spTree>
    <p:extLst>
      <p:ext uri="{BB962C8B-B14F-4D97-AF65-F5344CB8AC3E}">
        <p14:creationId xmlns:p14="http://schemas.microsoft.com/office/powerpoint/2010/main" val="35110035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63349" y="4473892"/>
            <a:ext cx="6651939" cy="4506611"/>
          </a:xfrm>
        </p:spPr>
        <p:txBody>
          <a:bodyPr/>
          <a:lstStyle/>
          <a:p>
            <a:pPr>
              <a:lnSpc>
                <a:spcPct val="107000"/>
              </a:lnSpc>
              <a:spcAft>
                <a:spcPts val="815"/>
              </a:spcAft>
            </a:pPr>
            <a:r>
              <a:rPr lang="en-US" sz="1400" dirty="0">
                <a:latin typeface="Calibri" panose="020F0502020204030204" pitchFamily="34" charset="0"/>
                <a:ea typeface="Calibri" panose="020F0502020204030204" pitchFamily="34" charset="0"/>
                <a:cs typeface="Times New Roman" panose="02020603050405020304" pitchFamily="18" charset="0"/>
              </a:rPr>
              <a:t>To successfully engage with stakeholders you need to build trust. You need to have leaders who engage with the local managers, local water users, and local champions, the coffee shop talkers who will go out and talk with others in the community. That engagement builds trust and maintains relationships. Finding the right people, the passionate people, to do this work is a challenge. </a:t>
            </a:r>
          </a:p>
          <a:p>
            <a:pPr>
              <a:lnSpc>
                <a:spcPct val="107000"/>
              </a:lnSpc>
              <a:spcAft>
                <a:spcPts val="815"/>
              </a:spcAft>
            </a:pPr>
            <a:r>
              <a:rPr lang="en-US" sz="1400" dirty="0">
                <a:latin typeface="Calibri" panose="020F0502020204030204" pitchFamily="34" charset="0"/>
                <a:ea typeface="Calibri" panose="020F0502020204030204" pitchFamily="34" charset="0"/>
                <a:cs typeface="Times New Roman" panose="02020603050405020304" pitchFamily="18" charset="0"/>
              </a:rPr>
              <a:t>I’ll share with you 2 of my success stories. In one basin, things were quite tense with many of the surface water users feeling they were being treated unfairly. And there were continual letters written to the Governor asking what the state was doing to improve things in the basin. Many of these stakeholders were around the table during the development of a basin-wide plan. Following that plan development process, those letters to the governor stopped. The accusatory letters to our Agency stopped. Some stakeholders did continued to correspond with me, with our agency, to share new data and information they thought could be helpful as the plan was implemented. We were able to build trust with those folks. </a:t>
            </a:r>
          </a:p>
          <a:p>
            <a:pPr>
              <a:lnSpc>
                <a:spcPct val="107000"/>
              </a:lnSpc>
              <a:spcAft>
                <a:spcPts val="815"/>
              </a:spcAft>
            </a:pPr>
            <a:r>
              <a:rPr lang="en-US" sz="1400" dirty="0">
                <a:latin typeface="Calibri" panose="020F0502020204030204" pitchFamily="34" charset="0"/>
                <a:ea typeface="Calibri" panose="020F0502020204030204" pitchFamily="34" charset="0"/>
                <a:cs typeface="Times New Roman" panose="02020603050405020304" pitchFamily="18" charset="0"/>
              </a:rPr>
              <a:t>A second example is from one of the more strained basins in Nebraska, where we've had 2 rounds of integrated management planning. The first round took the full 5 years to complete, down to the last possible day to meet the 5-year deadline in statute and we did not get a consensus from all the people at the table. The second round all of the same stakeholders from the first time around were invited to participate again. At one meeting I was speaking about calculations of stream flow depletion and groundwater pumping, and a stakeholder who was there the first time corrected me. He said “now just a minute there, don’t you mean consumptive use? We went round and round the first time we did this and it took a long time to get a group understanding that it’s the consumptive use that counts, not the amount pumped”. I was astounded and elated. Here was a stakeholder who had learned and remembered and who kept me in line. </a:t>
            </a:r>
          </a:p>
          <a:p>
            <a:pPr>
              <a:lnSpc>
                <a:spcPct val="107000"/>
              </a:lnSpc>
              <a:spcAft>
                <a:spcPts val="815"/>
              </a:spcAft>
            </a:pPr>
            <a:r>
              <a:rPr lang="en-US" sz="1400" dirty="0">
                <a:latin typeface="Calibri" panose="020F0502020204030204" pitchFamily="34" charset="0"/>
                <a:ea typeface="Calibri" panose="020F0502020204030204" pitchFamily="34" charset="0"/>
                <a:cs typeface="Times New Roman" panose="02020603050405020304" pitchFamily="18" charset="0"/>
              </a:rPr>
              <a:t>This was one of my most rewarding moments in integrated water management in Nebraska.</a:t>
            </a:r>
          </a:p>
          <a:p>
            <a:pPr>
              <a:lnSpc>
                <a:spcPct val="107000"/>
              </a:lnSpc>
              <a:spcAft>
                <a:spcPts val="815"/>
              </a:spcAft>
            </a:pPr>
            <a:endParaRPr lang="en-US" dirty="0"/>
          </a:p>
        </p:txBody>
      </p:sp>
      <p:sp>
        <p:nvSpPr>
          <p:cNvPr id="4" name="Slide Number Placeholder 3"/>
          <p:cNvSpPr>
            <a:spLocks noGrp="1"/>
          </p:cNvSpPr>
          <p:nvPr>
            <p:ph type="sldNum" sz="quarter" idx="5"/>
          </p:nvPr>
        </p:nvSpPr>
        <p:spPr/>
        <p:txBody>
          <a:bodyPr/>
          <a:lstStyle/>
          <a:p>
            <a:fld id="{3A0A1A87-8983-4FE4-A8DE-726DFE269C68}" type="slidenum">
              <a:rPr lang="en-US" smtClean="0"/>
              <a:t>8</a:t>
            </a:fld>
            <a:endParaRPr lang="en-US"/>
          </a:p>
        </p:txBody>
      </p:sp>
    </p:spTree>
    <p:extLst>
      <p:ext uri="{BB962C8B-B14F-4D97-AF65-F5344CB8AC3E}">
        <p14:creationId xmlns:p14="http://schemas.microsoft.com/office/powerpoint/2010/main" val="29547473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15"/>
              </a:spcAft>
            </a:pPr>
            <a:r>
              <a:rPr lang="en-US" sz="1800" dirty="0">
                <a:latin typeface="Calibri" panose="020F0502020204030204" pitchFamily="34" charset="0"/>
                <a:ea typeface="Calibri" panose="020F0502020204030204" pitchFamily="34" charset="0"/>
                <a:cs typeface="Times New Roman" panose="02020603050405020304" pitchFamily="18" charset="0"/>
              </a:rPr>
              <a:t>To Summarize</a:t>
            </a:r>
          </a:p>
          <a:p>
            <a:pPr>
              <a:lnSpc>
                <a:spcPct val="107000"/>
              </a:lnSpc>
              <a:spcAft>
                <a:spcPts val="815"/>
              </a:spcAft>
            </a:pPr>
            <a:r>
              <a:rPr lang="en-US" sz="1800" dirty="0">
                <a:latin typeface="Calibri" panose="020F0502020204030204" pitchFamily="34" charset="0"/>
                <a:ea typeface="Calibri" panose="020F0502020204030204" pitchFamily="34" charset="0"/>
                <a:cs typeface="Times New Roman" panose="02020603050405020304" pitchFamily="18" charset="0"/>
              </a:rPr>
              <a:t>Nebraska’s Water Law is built on proven philosophies from our past.</a:t>
            </a:r>
          </a:p>
          <a:p>
            <a:pPr>
              <a:lnSpc>
                <a:spcPct val="107000"/>
              </a:lnSpc>
              <a:spcAft>
                <a:spcPts val="815"/>
              </a:spcAft>
            </a:pPr>
            <a:r>
              <a:rPr lang="en-US" sz="1800" dirty="0">
                <a:latin typeface="Calibri" panose="020F0502020204030204" pitchFamily="34" charset="0"/>
                <a:ea typeface="Calibri" panose="020F0502020204030204" pitchFamily="34" charset="0"/>
                <a:cs typeface="Times New Roman" panose="02020603050405020304" pitchFamily="18" charset="0"/>
              </a:rPr>
              <a:t>Based on my experience, a critical component of that philosophy is a commitment to building and maintaining trust at the local level – </a:t>
            </a:r>
          </a:p>
          <a:p>
            <a:pPr>
              <a:lnSpc>
                <a:spcPct val="107000"/>
              </a:lnSpc>
              <a:spcAft>
                <a:spcPts val="815"/>
              </a:spcAft>
            </a:pPr>
            <a:endParaRPr lang="en-US" sz="1800" b="1" u="sng"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15"/>
              </a:spcAft>
            </a:pPr>
            <a:r>
              <a:rPr lang="en-US" sz="1800" b="1" u="sng" dirty="0">
                <a:latin typeface="Calibri" panose="020F0502020204030204" pitchFamily="34" charset="0"/>
                <a:ea typeface="Calibri" panose="020F0502020204030204" pitchFamily="34" charset="0"/>
                <a:cs typeface="Times New Roman" panose="02020603050405020304" pitchFamily="18" charset="0"/>
              </a:rPr>
              <a:t>this is where you will find your success stories.</a:t>
            </a:r>
            <a:endParaRPr lang="en-US" sz="1800" b="1" u="sng" dirty="0"/>
          </a:p>
        </p:txBody>
      </p:sp>
      <p:sp>
        <p:nvSpPr>
          <p:cNvPr id="4" name="Slide Number Placeholder 3"/>
          <p:cNvSpPr>
            <a:spLocks noGrp="1"/>
          </p:cNvSpPr>
          <p:nvPr>
            <p:ph type="sldNum" sz="quarter" idx="5"/>
          </p:nvPr>
        </p:nvSpPr>
        <p:spPr/>
        <p:txBody>
          <a:bodyPr/>
          <a:lstStyle/>
          <a:p>
            <a:fld id="{3A0A1A87-8983-4FE4-A8DE-726DFE269C68}" type="slidenum">
              <a:rPr lang="en-US" smtClean="0"/>
              <a:t>9</a:t>
            </a:fld>
            <a:endParaRPr lang="en-US"/>
          </a:p>
        </p:txBody>
      </p:sp>
    </p:spTree>
    <p:extLst>
      <p:ext uri="{BB962C8B-B14F-4D97-AF65-F5344CB8AC3E}">
        <p14:creationId xmlns:p14="http://schemas.microsoft.com/office/powerpoint/2010/main" val="9634633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3172"/>
            <a:ext cx="12180720" cy="6851655"/>
          </a:xfrm>
          <a:prstGeom prst="rect">
            <a:avLst/>
          </a:prstGeom>
        </p:spPr>
      </p:pic>
      <p:sp>
        <p:nvSpPr>
          <p:cNvPr id="2" name="Title 1"/>
          <p:cNvSpPr>
            <a:spLocks noGrp="1"/>
          </p:cNvSpPr>
          <p:nvPr>
            <p:ph type="ctrTitle" hasCustomPrompt="1"/>
          </p:nvPr>
        </p:nvSpPr>
        <p:spPr>
          <a:xfrm>
            <a:off x="1524000" y="360355"/>
            <a:ext cx="9144000" cy="2387600"/>
          </a:xfrm>
        </p:spPr>
        <p:txBody>
          <a:bodyPr anchor="b">
            <a:normAutofit/>
          </a:bodyPr>
          <a:lstStyle>
            <a:lvl1pPr algn="ctr">
              <a:defRPr sz="4800" b="1">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524000" y="2937788"/>
            <a:ext cx="9144000" cy="1655762"/>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5B606B3-7F13-4211-A148-694E3241D60B}" type="datetimeFigureOut">
              <a:rPr lang="en-US" smtClean="0"/>
              <a:t>5/11/2023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4E94D7-07DC-4D44-B92F-CFDD33C4C5BE}" type="slidenum">
              <a:rPr lang="en-US" smtClean="0"/>
              <a:t>‹#›</a:t>
            </a:fld>
            <a:endParaRPr lang="en-US"/>
          </a:p>
        </p:txBody>
      </p:sp>
      <p:pic>
        <p:nvPicPr>
          <p:cNvPr id="10" name="Picture 9">
            <a:extLst>
              <a:ext uri="{FF2B5EF4-FFF2-40B4-BE49-F238E27FC236}">
                <a16:creationId xmlns:a16="http://schemas.microsoft.com/office/drawing/2014/main" id="{F82CB4FE-45A1-7745-9371-67888D6D4901}"/>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72910" y="4932932"/>
            <a:ext cx="3038769" cy="2279078"/>
          </a:xfrm>
          <a:prstGeom prst="rect">
            <a:avLst/>
          </a:prstGeom>
        </p:spPr>
      </p:pic>
    </p:spTree>
    <p:extLst>
      <p:ext uri="{BB962C8B-B14F-4D97-AF65-F5344CB8AC3E}">
        <p14:creationId xmlns:p14="http://schemas.microsoft.com/office/powerpoint/2010/main" val="2478406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378269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5B606B3-7F13-4211-A148-694E3241D60B}" type="datetimeFigureOut">
              <a:rPr lang="en-US" smtClean="0"/>
              <a:t>5/11/2023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4E94D7-07DC-4D44-B92F-CFDD33C4C5BE}" type="slidenum">
              <a:rPr lang="en-US" smtClean="0"/>
              <a:t>‹#›</a:t>
            </a:fld>
            <a:endParaRPr lang="en-US"/>
          </a:p>
        </p:txBody>
      </p:sp>
    </p:spTree>
    <p:extLst>
      <p:ext uri="{BB962C8B-B14F-4D97-AF65-F5344CB8AC3E}">
        <p14:creationId xmlns:p14="http://schemas.microsoft.com/office/powerpoint/2010/main" val="28322145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24319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24319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5B606B3-7F13-4211-A148-694E3241D60B}" type="datetimeFigureOut">
              <a:rPr lang="en-US" smtClean="0"/>
              <a:t>5/11/2023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4E94D7-07DC-4D44-B92F-CFDD33C4C5BE}" type="slidenum">
              <a:rPr lang="en-US" smtClean="0"/>
              <a:t>‹#›</a:t>
            </a:fld>
            <a:endParaRPr lang="en-US"/>
          </a:p>
        </p:txBody>
      </p:sp>
    </p:spTree>
    <p:extLst>
      <p:ext uri="{BB962C8B-B14F-4D97-AF65-F5344CB8AC3E}">
        <p14:creationId xmlns:p14="http://schemas.microsoft.com/office/powerpoint/2010/main" val="2178758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838200" y="1825625"/>
            <a:ext cx="10515600" cy="37928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5B606B3-7F13-4211-A148-694E3241D60B}" type="datetimeFigureOut">
              <a:rPr lang="en-US" smtClean="0"/>
              <a:t>5/11/2023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4E94D7-07DC-4D44-B92F-CFDD33C4C5BE}" type="slidenum">
              <a:rPr lang="en-US" smtClean="0"/>
              <a:t>‹#›</a:t>
            </a:fld>
            <a:endParaRPr lang="en-US"/>
          </a:p>
        </p:txBody>
      </p:sp>
    </p:spTree>
    <p:extLst>
      <p:ext uri="{BB962C8B-B14F-4D97-AF65-F5344CB8AC3E}">
        <p14:creationId xmlns:p14="http://schemas.microsoft.com/office/powerpoint/2010/main" val="32153797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userDrawn="1"/>
        </p:nvSpPr>
        <p:spPr>
          <a:xfrm>
            <a:off x="0" y="0"/>
            <a:ext cx="12192000" cy="5628640"/>
          </a:xfrm>
          <a:prstGeom prst="rect">
            <a:avLst/>
          </a:prstGeom>
          <a:solidFill>
            <a:srgbClr val="5EB6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noFill/>
            </a:endParaRPr>
          </a:p>
        </p:txBody>
      </p:sp>
      <p:sp>
        <p:nvSpPr>
          <p:cNvPr id="2" name="Title 1"/>
          <p:cNvSpPr>
            <a:spLocks noGrp="1"/>
          </p:cNvSpPr>
          <p:nvPr>
            <p:ph type="title" hasCustomPrompt="1"/>
          </p:nvPr>
        </p:nvSpPr>
        <p:spPr>
          <a:xfrm>
            <a:off x="831850" y="1709738"/>
            <a:ext cx="10515600" cy="2852737"/>
          </a:xfrm>
        </p:spPr>
        <p:txBody>
          <a:bodyPr anchor="b">
            <a:normAutofit/>
          </a:bodyPr>
          <a:lstStyle>
            <a:lvl1pPr>
              <a:defRPr sz="440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039177"/>
          </a:xfrm>
        </p:spPr>
        <p:txBody>
          <a:bodyPr/>
          <a:lstStyle>
            <a:lvl1pPr marL="0" indent="0">
              <a:buNone/>
              <a:defRPr sz="2400">
                <a:solidFill>
                  <a:schemeClr val="bg2"/>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bg1"/>
                </a:solidFill>
              </a:defRPr>
            </a:lvl1pPr>
          </a:lstStyle>
          <a:p>
            <a:fld id="{35B606B3-7F13-4211-A148-694E3241D60B}" type="datetimeFigureOut">
              <a:rPr lang="en-US" smtClean="0"/>
              <a:pPr/>
              <a:t>5/11/2023</a:t>
            </a:fld>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p:txBody>
          <a:bodyPr/>
          <a:lstStyle/>
          <a:p>
            <a:fld id="{9F4E94D7-07DC-4D44-B92F-CFDD33C4C5BE}" type="slidenum">
              <a:rPr lang="en-US" smtClean="0"/>
              <a:t>‹#›</a:t>
            </a:fld>
            <a:endParaRPr lang="en-US"/>
          </a:p>
        </p:txBody>
      </p:sp>
    </p:spTree>
    <p:extLst>
      <p:ext uri="{BB962C8B-B14F-4D97-AF65-F5344CB8AC3E}">
        <p14:creationId xmlns:p14="http://schemas.microsoft.com/office/powerpoint/2010/main" val="3536161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37826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37826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5B606B3-7F13-4211-A148-694E3241D60B}" type="datetimeFigureOut">
              <a:rPr lang="en-US" smtClean="0"/>
              <a:t>5/11/2023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4E94D7-07DC-4D44-B92F-CFDD33C4C5BE}" type="slidenum">
              <a:rPr lang="en-US" smtClean="0"/>
              <a:t>‹#›</a:t>
            </a:fld>
            <a:endParaRPr lang="en-US"/>
          </a:p>
        </p:txBody>
      </p:sp>
    </p:spTree>
    <p:extLst>
      <p:ext uri="{BB962C8B-B14F-4D97-AF65-F5344CB8AC3E}">
        <p14:creationId xmlns:p14="http://schemas.microsoft.com/office/powerpoint/2010/main" val="24687371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11340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11340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5B606B3-7F13-4211-A148-694E3241D60B}" type="datetimeFigureOut">
              <a:rPr lang="en-US" smtClean="0"/>
              <a:t>5/11/2023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4E94D7-07DC-4D44-B92F-CFDD33C4C5BE}" type="slidenum">
              <a:rPr lang="en-US" smtClean="0"/>
              <a:t>‹#›</a:t>
            </a:fld>
            <a:endParaRPr lang="en-US"/>
          </a:p>
        </p:txBody>
      </p:sp>
    </p:spTree>
    <p:extLst>
      <p:ext uri="{BB962C8B-B14F-4D97-AF65-F5344CB8AC3E}">
        <p14:creationId xmlns:p14="http://schemas.microsoft.com/office/powerpoint/2010/main" val="32880021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5B606B3-7F13-4211-A148-694E3241D60B}" type="datetimeFigureOut">
              <a:rPr lang="en-US" smtClean="0"/>
              <a:t>5/11/2023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4E94D7-07DC-4D44-B92F-CFDD33C4C5BE}" type="slidenum">
              <a:rPr lang="en-US" smtClean="0"/>
              <a:t>‹#›</a:t>
            </a:fld>
            <a:endParaRPr lang="en-US"/>
          </a:p>
        </p:txBody>
      </p:sp>
    </p:spTree>
    <p:extLst>
      <p:ext uri="{BB962C8B-B14F-4D97-AF65-F5344CB8AC3E}">
        <p14:creationId xmlns:p14="http://schemas.microsoft.com/office/powerpoint/2010/main" val="3187997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B606B3-7F13-4211-A148-694E3241D60B}" type="datetimeFigureOut">
              <a:rPr lang="en-US" smtClean="0"/>
              <a:t>5/11/2023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4E94D7-07DC-4D44-B92F-CFDD33C4C5BE}" type="slidenum">
              <a:rPr lang="en-US" smtClean="0"/>
              <a:t>‹#›</a:t>
            </a:fld>
            <a:endParaRPr lang="en-US"/>
          </a:p>
        </p:txBody>
      </p:sp>
    </p:spTree>
    <p:extLst>
      <p:ext uri="{BB962C8B-B14F-4D97-AF65-F5344CB8AC3E}">
        <p14:creationId xmlns:p14="http://schemas.microsoft.com/office/powerpoint/2010/main" val="38969800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63105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56108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5B606B3-7F13-4211-A148-694E3241D60B}" type="datetimeFigureOut">
              <a:rPr lang="en-US" smtClean="0"/>
              <a:t>5/11/2023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4E94D7-07DC-4D44-B92F-CFDD33C4C5BE}" type="slidenum">
              <a:rPr lang="en-US" smtClean="0"/>
              <a:t>‹#›</a:t>
            </a:fld>
            <a:endParaRPr lang="en-US"/>
          </a:p>
        </p:txBody>
      </p:sp>
    </p:spTree>
    <p:extLst>
      <p:ext uri="{BB962C8B-B14F-4D97-AF65-F5344CB8AC3E}">
        <p14:creationId xmlns:p14="http://schemas.microsoft.com/office/powerpoint/2010/main" val="30595435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62089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55092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5B606B3-7F13-4211-A148-694E3241D60B}" type="datetimeFigureOut">
              <a:rPr lang="en-US" smtClean="0"/>
              <a:t>5/11/2023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4E94D7-07DC-4D44-B92F-CFDD33C4C5BE}" type="slidenum">
              <a:rPr lang="en-US" smtClean="0"/>
              <a:t>‹#›</a:t>
            </a:fld>
            <a:endParaRPr lang="en-US"/>
          </a:p>
        </p:txBody>
      </p:sp>
    </p:spTree>
    <p:extLst>
      <p:ext uri="{BB962C8B-B14F-4D97-AF65-F5344CB8AC3E}">
        <p14:creationId xmlns:p14="http://schemas.microsoft.com/office/powerpoint/2010/main" val="1942494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B606B3-7F13-4211-A148-694E3241D60B}" type="datetimeFigureOut">
              <a:rPr lang="en-US" smtClean="0"/>
              <a:t>5/11/2023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4E94D7-07DC-4D44-B92F-CFDD33C4C5BE}" type="slidenum">
              <a:rPr lang="en-US" smtClean="0"/>
              <a:t>‹#›</a:t>
            </a:fld>
            <a:endParaRPr lang="en-US"/>
          </a:p>
        </p:txBody>
      </p:sp>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0" y="-5080"/>
            <a:ext cx="12192000" cy="6858000"/>
          </a:xfrm>
          <a:prstGeom prst="rect">
            <a:avLst/>
          </a:prstGeom>
        </p:spPr>
      </p:pic>
      <p:cxnSp>
        <p:nvCxnSpPr>
          <p:cNvPr id="10" name="Straight Connector 9"/>
          <p:cNvCxnSpPr/>
          <p:nvPr userDrawn="1"/>
        </p:nvCxnSpPr>
        <p:spPr>
          <a:xfrm flipH="1">
            <a:off x="0" y="5638800"/>
            <a:ext cx="12192000" cy="0"/>
          </a:xfrm>
          <a:prstGeom prst="line">
            <a:avLst/>
          </a:prstGeom>
          <a:ln w="31750">
            <a:solidFill>
              <a:srgbClr val="87005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37182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96348" y="616226"/>
            <a:ext cx="11181522" cy="2107096"/>
          </a:xfrm>
        </p:spPr>
        <p:txBody>
          <a:bodyPr>
            <a:noAutofit/>
          </a:bodyPr>
          <a:lstStyle/>
          <a:p>
            <a:r>
              <a:rPr lang="en-US" sz="4400" b="0" dirty="0">
                <a:solidFill>
                  <a:schemeClr val="accent5"/>
                </a:solidFill>
                <a:latin typeface="open sans" panose="020B0606030504020204" pitchFamily="34" charset="0"/>
                <a:ea typeface="open sans" panose="020B0606030504020204" pitchFamily="34" charset="0"/>
                <a:cs typeface="open sans" panose="020B0606030504020204" pitchFamily="34" charset="0"/>
              </a:rPr>
              <a:t>Integrated Water Management</a:t>
            </a:r>
            <a:br>
              <a:rPr lang="en-US" sz="4400" b="0" dirty="0">
                <a:solidFill>
                  <a:schemeClr val="accent5"/>
                </a:solidFill>
                <a:latin typeface="open sans" panose="020B0606030504020204" pitchFamily="34" charset="0"/>
                <a:ea typeface="open sans" panose="020B0606030504020204" pitchFamily="34" charset="0"/>
                <a:cs typeface="open sans" panose="020B0606030504020204" pitchFamily="34" charset="0"/>
              </a:rPr>
            </a:br>
            <a:r>
              <a:rPr lang="en-US" sz="4400" b="0" dirty="0">
                <a:solidFill>
                  <a:schemeClr val="accent5"/>
                </a:solidFill>
                <a:latin typeface="open sans" panose="020B0606030504020204" pitchFamily="34" charset="0"/>
                <a:ea typeface="open sans" panose="020B0606030504020204" pitchFamily="34" charset="0"/>
                <a:cs typeface="open sans" panose="020B0606030504020204" pitchFamily="34" charset="0"/>
              </a:rPr>
              <a:t>in Nebraska:</a:t>
            </a:r>
            <a:br>
              <a:rPr lang="en-US" sz="4400" b="0" dirty="0">
                <a:solidFill>
                  <a:schemeClr val="accent5"/>
                </a:solidFill>
                <a:latin typeface="open sans" panose="020B0606030504020204" pitchFamily="34" charset="0"/>
                <a:ea typeface="open sans" panose="020B0606030504020204" pitchFamily="34" charset="0"/>
                <a:cs typeface="open sans" panose="020B0606030504020204" pitchFamily="34" charset="0"/>
              </a:rPr>
            </a:br>
            <a:r>
              <a:rPr lang="en-US" sz="4400" b="0" dirty="0">
                <a:solidFill>
                  <a:schemeClr val="accent5"/>
                </a:solidFill>
                <a:latin typeface="open sans" panose="020B0606030504020204" pitchFamily="34" charset="0"/>
                <a:ea typeface="open sans" panose="020B0606030504020204" pitchFamily="34" charset="0"/>
                <a:cs typeface="open sans" panose="020B0606030504020204" pitchFamily="34" charset="0"/>
              </a:rPr>
              <a:t>Successes and Challenges </a:t>
            </a:r>
          </a:p>
        </p:txBody>
      </p:sp>
      <p:sp>
        <p:nvSpPr>
          <p:cNvPr id="3" name="Subtitle 2"/>
          <p:cNvSpPr>
            <a:spLocks noGrp="1"/>
          </p:cNvSpPr>
          <p:nvPr>
            <p:ph type="subTitle" idx="1"/>
          </p:nvPr>
        </p:nvSpPr>
        <p:spPr>
          <a:xfrm>
            <a:off x="1524000" y="4026755"/>
            <a:ext cx="9144000" cy="1655762"/>
          </a:xfrm>
        </p:spPr>
        <p:txBody>
          <a:bodyPr>
            <a:normAutofit/>
          </a:bodyPr>
          <a:lstStyle/>
          <a:p>
            <a:r>
              <a:rPr lang="en-US" dirty="0">
                <a:solidFill>
                  <a:schemeClr val="tx2"/>
                </a:solidFill>
              </a:rPr>
              <a:t>Jennifer J. Schellpeper</a:t>
            </a:r>
            <a:br>
              <a:rPr lang="en-US" dirty="0">
                <a:solidFill>
                  <a:schemeClr val="tx2"/>
                </a:solidFill>
              </a:rPr>
            </a:br>
            <a:r>
              <a:rPr lang="en-US" dirty="0">
                <a:solidFill>
                  <a:schemeClr val="tx2"/>
                </a:solidFill>
              </a:rPr>
              <a:t>Water Planning Division Manager</a:t>
            </a:r>
          </a:p>
          <a:p>
            <a:r>
              <a:rPr lang="en-US" dirty="0">
                <a:solidFill>
                  <a:schemeClr val="tx2"/>
                </a:solidFill>
              </a:rPr>
              <a:t>Nebraska Department of Natural Resources</a:t>
            </a:r>
          </a:p>
        </p:txBody>
      </p:sp>
    </p:spTree>
    <p:extLst>
      <p:ext uri="{BB962C8B-B14F-4D97-AF65-F5344CB8AC3E}">
        <p14:creationId xmlns:p14="http://schemas.microsoft.com/office/powerpoint/2010/main" val="9881940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11">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0080" y="325369"/>
            <a:ext cx="4073171" cy="1956841"/>
          </a:xfrm>
        </p:spPr>
        <p:txBody>
          <a:bodyPr anchor="b">
            <a:normAutofit/>
          </a:bodyPr>
          <a:lstStyle/>
          <a:p>
            <a:r>
              <a:rPr lang="en-US" sz="3200" b="0" i="0" dirty="0">
                <a:solidFill>
                  <a:schemeClr val="accent5"/>
                </a:solidFill>
                <a:effectLst/>
                <a:latin typeface="open sans" panose="020B0606030504020204" pitchFamily="34" charset="0"/>
              </a:rPr>
              <a:t>Arid Region of the United States</a:t>
            </a:r>
            <a:br>
              <a:rPr lang="en-US" sz="3200" b="0" i="0" dirty="0">
                <a:solidFill>
                  <a:schemeClr val="accent5"/>
                </a:solidFill>
                <a:effectLst/>
                <a:latin typeface="open sans" panose="020B0606030504020204" pitchFamily="34" charset="0"/>
              </a:rPr>
            </a:br>
            <a:r>
              <a:rPr lang="en-US" sz="3200" b="0" i="0" dirty="0">
                <a:solidFill>
                  <a:schemeClr val="accent5"/>
                </a:solidFill>
                <a:effectLst/>
                <a:latin typeface="open sans" panose="020B0606030504020204" pitchFamily="34" charset="0"/>
              </a:rPr>
              <a:t>presented to the U.S. Senate</a:t>
            </a:r>
            <a:endParaRPr lang="en-US" sz="3200" dirty="0">
              <a:solidFill>
                <a:schemeClr val="accent5"/>
              </a:solidFill>
            </a:endParaRPr>
          </a:p>
        </p:txBody>
      </p:sp>
      <p:sp>
        <p:nvSpPr>
          <p:cNvPr id="2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Content Placeholder 8">
            <a:extLst>
              <a:ext uri="{FF2B5EF4-FFF2-40B4-BE49-F238E27FC236}">
                <a16:creationId xmlns:a16="http://schemas.microsoft.com/office/drawing/2014/main" id="{44503B43-C50D-6C1D-A906-59DC8A5C14F9}"/>
              </a:ext>
            </a:extLst>
          </p:cNvPr>
          <p:cNvSpPr>
            <a:spLocks noGrp="1"/>
          </p:cNvSpPr>
          <p:nvPr>
            <p:ph idx="1"/>
          </p:nvPr>
        </p:nvSpPr>
        <p:spPr>
          <a:xfrm>
            <a:off x="640081" y="2872899"/>
            <a:ext cx="4233672" cy="2832957"/>
          </a:xfrm>
        </p:spPr>
        <p:txBody>
          <a:bodyPr>
            <a:normAutofit fontScale="92500" lnSpcReduction="10000"/>
          </a:bodyPr>
          <a:lstStyle/>
          <a:p>
            <a:r>
              <a:rPr lang="en-US" sz="2000" dirty="0"/>
              <a:t>John Wesley </a:t>
            </a:r>
            <a:r>
              <a:rPr lang="en-US" sz="2000" b="0" i="0" dirty="0">
                <a:effectLst/>
              </a:rPr>
              <a:t>Powell offered a vision of the American West centered on watersheds rather than on traditional political boundaries</a:t>
            </a:r>
          </a:p>
          <a:p>
            <a:r>
              <a:rPr lang="en-US" sz="1400" b="0" i="0" dirty="0">
                <a:solidFill>
                  <a:srgbClr val="000000"/>
                </a:solidFill>
                <a:effectLst/>
                <a:latin typeface="open sans" panose="020B0606030504020204" pitchFamily="34" charset="0"/>
              </a:rPr>
              <a:t>Powell understood that along a mountain ridgeline </a:t>
            </a:r>
            <a:r>
              <a:rPr lang="en-US" sz="1400" dirty="0">
                <a:solidFill>
                  <a:srgbClr val="000000"/>
                </a:solidFill>
                <a:latin typeface="open sans" panose="020B0606030504020204" pitchFamily="34" charset="0"/>
              </a:rPr>
              <a:t>t</a:t>
            </a:r>
            <a:r>
              <a:rPr lang="en-US" sz="1400" b="0" i="0" dirty="0">
                <a:solidFill>
                  <a:srgbClr val="000000"/>
                </a:solidFill>
                <a:effectLst/>
                <a:latin typeface="open sans" panose="020B0606030504020204" pitchFamily="34" charset="0"/>
              </a:rPr>
              <a:t>wo drops of rain hitting the ground only inches apart along the Continental Divide, could travel far different directions. One reaching the Pacific, while the other the Atlantic or Arctic oceans.</a:t>
            </a:r>
          </a:p>
          <a:p>
            <a:r>
              <a:rPr lang="en-US" sz="1400" b="0" i="0" dirty="0">
                <a:solidFill>
                  <a:srgbClr val="000000"/>
                </a:solidFill>
                <a:effectLst/>
                <a:latin typeface="open sans" panose="020B0606030504020204" pitchFamily="34" charset="0"/>
              </a:rPr>
              <a:t>Powell proposed that Americans listen to what the land itself and the climate would tell them. </a:t>
            </a:r>
          </a:p>
        </p:txBody>
      </p:sp>
      <p:pic>
        <p:nvPicPr>
          <p:cNvPr id="5" name="Content Placeholder 4" descr="Map of watersheds in western United States developed by John Wesley Powell in 1890.">
            <a:extLst>
              <a:ext uri="{FF2B5EF4-FFF2-40B4-BE49-F238E27FC236}">
                <a16:creationId xmlns:a16="http://schemas.microsoft.com/office/drawing/2014/main" id="{A146155B-50C6-4349-B9A6-63208CD9908F}"/>
              </a:ext>
              <a:ext uri="{C183D7F6-B498-43B3-948B-1728B52AA6E4}">
                <adec:decorative xmlns:adec="http://schemas.microsoft.com/office/drawing/2017/decorative" val="0"/>
              </a:ext>
            </a:extLst>
          </p:cNvPr>
          <p:cNvPicPr>
            <a:picLocks noChangeAspect="1"/>
          </p:cNvPicPr>
          <p:nvPr/>
        </p:nvPicPr>
        <p:blipFill rotWithShape="1">
          <a:blip r:embed="rId3">
            <a:extLst>
              <a:ext uri="{28A0092B-C50C-407E-A947-70E740481C1C}">
                <a14:useLocalDpi xmlns:a14="http://schemas.microsoft.com/office/drawing/2010/main" val="0"/>
              </a:ext>
            </a:extLst>
          </a:blip>
          <a:srcRect r="-2" b="22982"/>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6" name="TextBox 5">
            <a:extLst>
              <a:ext uri="{FF2B5EF4-FFF2-40B4-BE49-F238E27FC236}">
                <a16:creationId xmlns:a16="http://schemas.microsoft.com/office/drawing/2014/main" id="{2F1620CA-7C67-46F0-813E-0854658BED2D}"/>
              </a:ext>
            </a:extLst>
          </p:cNvPr>
          <p:cNvSpPr txBox="1"/>
          <p:nvPr/>
        </p:nvSpPr>
        <p:spPr>
          <a:xfrm>
            <a:off x="598451" y="5973473"/>
            <a:ext cx="4114800" cy="338554"/>
          </a:xfrm>
          <a:prstGeom prst="rect">
            <a:avLst/>
          </a:prstGeom>
          <a:noFill/>
        </p:spPr>
        <p:txBody>
          <a:bodyPr wrap="square" rtlCol="0">
            <a:spAutoFit/>
          </a:bodyPr>
          <a:lstStyle/>
          <a:p>
            <a:r>
              <a:rPr lang="en-US" sz="800" dirty="0"/>
              <a:t>https://www.smithsonianmag.com/smithsonian-institution/visionary-john-wesley-powell-had-plan-developing-west-nobody-listened-180969182/</a:t>
            </a:r>
          </a:p>
        </p:txBody>
      </p:sp>
      <p:sp>
        <p:nvSpPr>
          <p:cNvPr id="3" name="TextBox 2">
            <a:extLst>
              <a:ext uri="{FF2B5EF4-FFF2-40B4-BE49-F238E27FC236}">
                <a16:creationId xmlns:a16="http://schemas.microsoft.com/office/drawing/2014/main" id="{54722449-2B70-4C71-821E-61A887447855}"/>
              </a:ext>
            </a:extLst>
          </p:cNvPr>
          <p:cNvSpPr txBox="1"/>
          <p:nvPr/>
        </p:nvSpPr>
        <p:spPr>
          <a:xfrm>
            <a:off x="598450" y="6295726"/>
            <a:ext cx="4114801" cy="584775"/>
          </a:xfrm>
          <a:prstGeom prst="rect">
            <a:avLst/>
          </a:prstGeom>
          <a:noFill/>
        </p:spPr>
        <p:txBody>
          <a:bodyPr wrap="square" rtlCol="0">
            <a:spAutoFit/>
          </a:bodyPr>
          <a:lstStyle/>
          <a:p>
            <a:r>
              <a:rPr lang="en-US" sz="800" b="0" i="1" dirty="0">
                <a:solidFill>
                  <a:srgbClr val="000000"/>
                </a:solidFill>
                <a:effectLst/>
                <a:latin typeface="open sans" panose="020B0606030504020204" pitchFamily="34" charset="0"/>
              </a:rPr>
              <a:t>From THE PROMISE OF THE GRAND CANYON by John F. Ross, published by Viking, an imprint of Penguin Publishing Group, a division of Penguin Random House, LLC. Copyright © 2018 by John F. Ross.</a:t>
            </a:r>
            <a:endParaRPr lang="en-US" sz="800" dirty="0"/>
          </a:p>
          <a:p>
            <a:endParaRPr lang="en-US" sz="800" dirty="0"/>
          </a:p>
        </p:txBody>
      </p:sp>
    </p:spTree>
    <p:extLst>
      <p:ext uri="{BB962C8B-B14F-4D97-AF65-F5344CB8AC3E}">
        <p14:creationId xmlns:p14="http://schemas.microsoft.com/office/powerpoint/2010/main" val="11415363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96998-1D1C-411F-B617-345C1D48B5D0}"/>
              </a:ext>
            </a:extLst>
          </p:cNvPr>
          <p:cNvSpPr>
            <a:spLocks noGrp="1"/>
          </p:cNvSpPr>
          <p:nvPr>
            <p:ph type="title"/>
          </p:nvPr>
        </p:nvSpPr>
        <p:spPr/>
        <p:txBody>
          <a:bodyPr/>
          <a:lstStyle/>
          <a:p>
            <a:r>
              <a:rPr lang="en-US" sz="4400" dirty="0">
                <a:solidFill>
                  <a:schemeClr val="accent5"/>
                </a:solidFill>
              </a:rPr>
              <a:t>Governing </a:t>
            </a:r>
            <a:r>
              <a:rPr lang="en-US" sz="4400" spc="-10" dirty="0">
                <a:solidFill>
                  <a:schemeClr val="accent5"/>
                </a:solidFill>
              </a:rPr>
              <a:t>the</a:t>
            </a:r>
            <a:r>
              <a:rPr lang="en-US" sz="4400" spc="-60" dirty="0">
                <a:solidFill>
                  <a:schemeClr val="accent5"/>
                </a:solidFill>
              </a:rPr>
              <a:t> </a:t>
            </a:r>
            <a:r>
              <a:rPr lang="en-US" sz="4400" spc="-10" dirty="0">
                <a:solidFill>
                  <a:schemeClr val="accent5"/>
                </a:solidFill>
              </a:rPr>
              <a:t>Commons</a:t>
            </a:r>
            <a:br>
              <a:rPr lang="en-US" sz="4400" dirty="0">
                <a:solidFill>
                  <a:schemeClr val="accent5"/>
                </a:solidFill>
              </a:rPr>
            </a:br>
            <a:endParaRPr lang="en-US" dirty="0"/>
          </a:p>
        </p:txBody>
      </p:sp>
      <p:sp>
        <p:nvSpPr>
          <p:cNvPr id="4" name="object 2">
            <a:extLst>
              <a:ext uri="{FF2B5EF4-FFF2-40B4-BE49-F238E27FC236}">
                <a16:creationId xmlns:a16="http://schemas.microsoft.com/office/drawing/2014/main" id="{2EA36DC7-32A8-4D44-B4BF-B6A02042FFC0}"/>
              </a:ext>
            </a:extLst>
          </p:cNvPr>
          <p:cNvSpPr>
            <a:spLocks noGrp="1"/>
          </p:cNvSpPr>
          <p:nvPr>
            <p:ph idx="1"/>
          </p:nvPr>
        </p:nvSpPr>
        <p:spPr>
          <a:xfrm>
            <a:off x="7048050" y="2716305"/>
            <a:ext cx="4746813" cy="2039125"/>
          </a:xfrm>
          <a:prstGeom prst="rect">
            <a:avLst/>
          </a:prstGeom>
          <a:blipFill>
            <a:blip r:embed="rId3" cstate="print"/>
            <a:stretch>
              <a:fillRect/>
            </a:stretch>
          </a:blipFill>
        </p:spPr>
        <p:txBody>
          <a:bodyPr wrap="square" lIns="0" tIns="0" rIns="0" bIns="0" rtlCol="0"/>
          <a:lstStyle/>
          <a:p>
            <a:endParaRPr lang="en-US" dirty="0"/>
          </a:p>
        </p:txBody>
      </p:sp>
      <p:sp>
        <p:nvSpPr>
          <p:cNvPr id="7" name="object 4">
            <a:extLst>
              <a:ext uri="{FF2B5EF4-FFF2-40B4-BE49-F238E27FC236}">
                <a16:creationId xmlns:a16="http://schemas.microsoft.com/office/drawing/2014/main" id="{AAA34A12-F8F9-4B52-BA14-732C27B5F5D2}"/>
              </a:ext>
            </a:extLst>
          </p:cNvPr>
          <p:cNvSpPr txBox="1"/>
          <p:nvPr/>
        </p:nvSpPr>
        <p:spPr>
          <a:xfrm>
            <a:off x="1675504" y="4043698"/>
            <a:ext cx="4746812" cy="830997"/>
          </a:xfrm>
          <a:prstGeom prst="rect">
            <a:avLst/>
          </a:prstGeom>
        </p:spPr>
        <p:txBody>
          <a:bodyPr vert="horz" wrap="square" lIns="0" tIns="0" rIns="0" bIns="0" rtlCol="0">
            <a:spAutoFit/>
          </a:bodyPr>
          <a:lstStyle/>
          <a:p>
            <a:pPr marL="12700"/>
            <a:r>
              <a:rPr spc="-10" dirty="0">
                <a:solidFill>
                  <a:schemeClr val="accent1"/>
                </a:solidFill>
                <a:latin typeface="Arial" panose="020B0604020202020204" pitchFamily="34" charset="0"/>
                <a:cs typeface="Arial" panose="020B0604020202020204" pitchFamily="34" charset="0"/>
              </a:rPr>
              <a:t>Studies of over 1000 </a:t>
            </a:r>
            <a:r>
              <a:rPr spc="-5" dirty="0">
                <a:solidFill>
                  <a:schemeClr val="accent1"/>
                </a:solidFill>
                <a:latin typeface="Arial" panose="020B0604020202020204" pitchFamily="34" charset="0"/>
                <a:cs typeface="Arial" panose="020B0604020202020204" pitchFamily="34" charset="0"/>
              </a:rPr>
              <a:t>cases </a:t>
            </a:r>
            <a:r>
              <a:rPr lang="en-US" spc="5" dirty="0">
                <a:solidFill>
                  <a:schemeClr val="accent1"/>
                </a:solidFill>
                <a:latin typeface="Arial" panose="020B0604020202020204" pitchFamily="34" charset="0"/>
                <a:cs typeface="Arial" panose="020B0604020202020204" pitchFamily="34" charset="0"/>
              </a:rPr>
              <a:t>worldwide</a:t>
            </a:r>
            <a:endParaRPr dirty="0">
              <a:solidFill>
                <a:schemeClr val="accent1"/>
              </a:solidFill>
              <a:latin typeface="Arial" panose="020B0604020202020204" pitchFamily="34" charset="0"/>
              <a:cs typeface="Arial" panose="020B0604020202020204" pitchFamily="34" charset="0"/>
            </a:endParaRPr>
          </a:p>
          <a:p>
            <a:pPr marL="12700"/>
            <a:r>
              <a:rPr spc="-15" dirty="0">
                <a:solidFill>
                  <a:schemeClr val="accent1"/>
                </a:solidFill>
                <a:latin typeface="Arial" panose="020B0604020202020204" pitchFamily="34" charset="0"/>
                <a:cs typeface="Arial" panose="020B0604020202020204" pitchFamily="34" charset="0"/>
              </a:rPr>
              <a:t>Laboratory</a:t>
            </a:r>
            <a:r>
              <a:rPr spc="70" dirty="0">
                <a:solidFill>
                  <a:schemeClr val="accent1"/>
                </a:solidFill>
                <a:latin typeface="Arial" panose="020B0604020202020204" pitchFamily="34" charset="0"/>
                <a:cs typeface="Arial" panose="020B0604020202020204" pitchFamily="34" charset="0"/>
              </a:rPr>
              <a:t> </a:t>
            </a:r>
            <a:r>
              <a:rPr spc="-10" dirty="0">
                <a:solidFill>
                  <a:schemeClr val="accent1"/>
                </a:solidFill>
                <a:latin typeface="Arial" panose="020B0604020202020204" pitchFamily="34" charset="0"/>
                <a:cs typeface="Arial" panose="020B0604020202020204" pitchFamily="34" charset="0"/>
              </a:rPr>
              <a:t>Studies</a:t>
            </a:r>
            <a:endParaRPr dirty="0">
              <a:solidFill>
                <a:schemeClr val="accent1"/>
              </a:solidFill>
              <a:latin typeface="Arial" panose="020B0604020202020204" pitchFamily="34" charset="0"/>
              <a:cs typeface="Arial" panose="020B0604020202020204" pitchFamily="34" charset="0"/>
            </a:endParaRPr>
          </a:p>
          <a:p>
            <a:pPr marL="12700"/>
            <a:r>
              <a:rPr dirty="0">
                <a:solidFill>
                  <a:schemeClr val="accent1"/>
                </a:solidFill>
                <a:latin typeface="Arial" panose="020B0604020202020204" pitchFamily="34" charset="0"/>
                <a:cs typeface="Arial" panose="020B0604020202020204" pitchFamily="34" charset="0"/>
              </a:rPr>
              <a:t>Game</a:t>
            </a:r>
            <a:r>
              <a:rPr spc="-114" dirty="0">
                <a:solidFill>
                  <a:schemeClr val="accent1"/>
                </a:solidFill>
                <a:latin typeface="Arial" panose="020B0604020202020204" pitchFamily="34" charset="0"/>
                <a:cs typeface="Arial" panose="020B0604020202020204" pitchFamily="34" charset="0"/>
              </a:rPr>
              <a:t> </a:t>
            </a:r>
            <a:r>
              <a:rPr spc="-5" dirty="0">
                <a:solidFill>
                  <a:schemeClr val="accent1"/>
                </a:solidFill>
                <a:latin typeface="Arial" panose="020B0604020202020204" pitchFamily="34" charset="0"/>
                <a:cs typeface="Arial" panose="020B0604020202020204" pitchFamily="34" charset="0"/>
              </a:rPr>
              <a:t>Theory</a:t>
            </a:r>
            <a:endParaRPr dirty="0">
              <a:solidFill>
                <a:schemeClr val="accent1"/>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8909D4F8-C992-4623-AEFE-5E2A4EBC33BC}"/>
              </a:ext>
            </a:extLst>
          </p:cNvPr>
          <p:cNvSpPr txBox="1"/>
          <p:nvPr/>
        </p:nvSpPr>
        <p:spPr>
          <a:xfrm>
            <a:off x="397136" y="1819835"/>
            <a:ext cx="6209851" cy="1908215"/>
          </a:xfrm>
          <a:prstGeom prst="rect">
            <a:avLst/>
          </a:prstGeom>
          <a:noFill/>
        </p:spPr>
        <p:txBody>
          <a:bodyPr wrap="square" rtlCol="0">
            <a:spAutoFit/>
          </a:bodyPr>
          <a:lstStyle/>
          <a:p>
            <a:r>
              <a:rPr lang="en-US" sz="2000" dirty="0">
                <a:solidFill>
                  <a:schemeClr val="accent1"/>
                </a:solidFill>
                <a:latin typeface="Arial" panose="020B0604020202020204" pitchFamily="34" charset="0"/>
                <a:cs typeface="Arial" panose="020B0604020202020204" pitchFamily="34" charset="0"/>
              </a:rPr>
              <a:t>Can a group of </a:t>
            </a:r>
            <a:r>
              <a:rPr lang="en-US" sz="2000" spc="-5" dirty="0">
                <a:solidFill>
                  <a:schemeClr val="accent1"/>
                </a:solidFill>
                <a:latin typeface="Arial" panose="020B0604020202020204" pitchFamily="34" charset="0"/>
                <a:cs typeface="Arial" panose="020B0604020202020204" pitchFamily="34" charset="0"/>
              </a:rPr>
              <a:t>people  </a:t>
            </a:r>
            <a:r>
              <a:rPr lang="en-US" sz="2000" dirty="0">
                <a:solidFill>
                  <a:schemeClr val="accent1"/>
                </a:solidFill>
                <a:latin typeface="Arial" panose="020B0604020202020204" pitchFamily="34" charset="0"/>
                <a:cs typeface="Arial" panose="020B0604020202020204" pitchFamily="34" charset="0"/>
              </a:rPr>
              <a:t>organize </a:t>
            </a:r>
            <a:r>
              <a:rPr lang="en-US" sz="2000" spc="-5" dirty="0">
                <a:solidFill>
                  <a:schemeClr val="accent1"/>
                </a:solidFill>
                <a:latin typeface="Arial" panose="020B0604020202020204" pitchFamily="34" charset="0"/>
                <a:cs typeface="Arial" panose="020B0604020202020204" pitchFamily="34" charset="0"/>
              </a:rPr>
              <a:t>and </a:t>
            </a:r>
            <a:r>
              <a:rPr lang="en-US" sz="2000" spc="5" dirty="0">
                <a:solidFill>
                  <a:schemeClr val="accent1"/>
                </a:solidFill>
                <a:latin typeface="Arial" panose="020B0604020202020204" pitchFamily="34" charset="0"/>
                <a:cs typeface="Arial" panose="020B0604020202020204" pitchFamily="34" charset="0"/>
              </a:rPr>
              <a:t>govern </a:t>
            </a:r>
            <a:r>
              <a:rPr lang="en-US" sz="2000" dirty="0">
                <a:solidFill>
                  <a:schemeClr val="accent1"/>
                </a:solidFill>
                <a:latin typeface="Arial" panose="020B0604020202020204" pitchFamily="34" charset="0"/>
                <a:cs typeface="Arial" panose="020B0604020202020204" pitchFamily="34" charset="0"/>
              </a:rPr>
              <a:t>themselves </a:t>
            </a:r>
            <a:r>
              <a:rPr lang="en-US" sz="2000" spc="5" dirty="0">
                <a:solidFill>
                  <a:schemeClr val="accent1"/>
                </a:solidFill>
                <a:latin typeface="Arial" panose="020B0604020202020204" pitchFamily="34" charset="0"/>
                <a:cs typeface="Arial" panose="020B0604020202020204" pitchFamily="34" charset="0"/>
              </a:rPr>
              <a:t>to </a:t>
            </a:r>
            <a:r>
              <a:rPr lang="en-US" sz="2000" dirty="0">
                <a:solidFill>
                  <a:schemeClr val="accent1"/>
                </a:solidFill>
                <a:latin typeface="Arial" panose="020B0604020202020204" pitchFamily="34" charset="0"/>
                <a:cs typeface="Arial" panose="020B0604020202020204" pitchFamily="34" charset="0"/>
              </a:rPr>
              <a:t>obtain  continuing </a:t>
            </a:r>
            <a:r>
              <a:rPr lang="en-US" sz="2000" spc="5" dirty="0">
                <a:solidFill>
                  <a:schemeClr val="accent1"/>
                </a:solidFill>
                <a:latin typeface="Arial" panose="020B0604020202020204" pitchFamily="34" charset="0"/>
                <a:cs typeface="Arial" panose="020B0604020202020204" pitchFamily="34" charset="0"/>
              </a:rPr>
              <a:t>joint </a:t>
            </a:r>
            <a:r>
              <a:rPr lang="en-US" sz="2000" spc="-5" dirty="0">
                <a:solidFill>
                  <a:schemeClr val="accent1"/>
                </a:solidFill>
                <a:latin typeface="Arial" panose="020B0604020202020204" pitchFamily="34" charset="0"/>
                <a:cs typeface="Arial" panose="020B0604020202020204" pitchFamily="34" charset="0"/>
              </a:rPr>
              <a:t>benefits </a:t>
            </a:r>
            <a:r>
              <a:rPr lang="en-US" sz="2000" dirty="0">
                <a:solidFill>
                  <a:schemeClr val="accent1"/>
                </a:solidFill>
                <a:latin typeface="Arial" panose="020B0604020202020204" pitchFamily="34" charset="0"/>
                <a:cs typeface="Arial" panose="020B0604020202020204" pitchFamily="34" charset="0"/>
              </a:rPr>
              <a:t>from a resource  </a:t>
            </a:r>
            <a:r>
              <a:rPr lang="en-US" sz="2000" spc="-5" dirty="0">
                <a:solidFill>
                  <a:schemeClr val="accent1"/>
                </a:solidFill>
                <a:latin typeface="Arial" panose="020B0604020202020204" pitchFamily="34" charset="0"/>
                <a:cs typeface="Arial" panose="020B0604020202020204" pitchFamily="34" charset="0"/>
              </a:rPr>
              <a:t>when </a:t>
            </a:r>
            <a:r>
              <a:rPr lang="en-US" sz="2000" dirty="0">
                <a:solidFill>
                  <a:schemeClr val="accent1"/>
                </a:solidFill>
                <a:latin typeface="Arial" panose="020B0604020202020204" pitchFamily="34" charset="0"/>
                <a:cs typeface="Arial" panose="020B0604020202020204" pitchFamily="34" charset="0"/>
              </a:rPr>
              <a:t>all </a:t>
            </a:r>
            <a:r>
              <a:rPr lang="en-US" sz="2000" spc="-5" dirty="0">
                <a:solidFill>
                  <a:schemeClr val="accent1"/>
                </a:solidFill>
                <a:latin typeface="Arial" panose="020B0604020202020204" pitchFamily="34" charset="0"/>
                <a:cs typeface="Arial" panose="020B0604020202020204" pitchFamily="34" charset="0"/>
              </a:rPr>
              <a:t>face </a:t>
            </a:r>
            <a:r>
              <a:rPr lang="en-US" sz="2000" dirty="0">
                <a:solidFill>
                  <a:schemeClr val="accent1"/>
                </a:solidFill>
                <a:latin typeface="Arial" panose="020B0604020202020204" pitchFamily="34" charset="0"/>
                <a:cs typeface="Arial" panose="020B0604020202020204" pitchFamily="34" charset="0"/>
              </a:rPr>
              <a:t>temptations </a:t>
            </a:r>
            <a:r>
              <a:rPr lang="en-US" sz="2000" spc="5" dirty="0">
                <a:solidFill>
                  <a:schemeClr val="accent1"/>
                </a:solidFill>
                <a:latin typeface="Arial" panose="020B0604020202020204" pitchFamily="34" charset="0"/>
                <a:cs typeface="Arial" panose="020B0604020202020204" pitchFamily="34" charset="0"/>
              </a:rPr>
              <a:t>to free-ride,</a:t>
            </a:r>
            <a:r>
              <a:rPr lang="en-US" sz="2000" spc="-265" dirty="0">
                <a:solidFill>
                  <a:schemeClr val="accent1"/>
                </a:solidFill>
                <a:latin typeface="Arial" panose="020B0604020202020204" pitchFamily="34" charset="0"/>
                <a:cs typeface="Arial" panose="020B0604020202020204" pitchFamily="34" charset="0"/>
              </a:rPr>
              <a:t> </a:t>
            </a:r>
            <a:r>
              <a:rPr lang="en-US" sz="2000" spc="5" dirty="0">
                <a:solidFill>
                  <a:schemeClr val="accent1"/>
                </a:solidFill>
                <a:latin typeface="Arial" panose="020B0604020202020204" pitchFamily="34" charset="0"/>
                <a:cs typeface="Arial" panose="020B0604020202020204" pitchFamily="34" charset="0"/>
              </a:rPr>
              <a:t>shirk,  </a:t>
            </a:r>
            <a:r>
              <a:rPr lang="en-US" sz="2000" dirty="0">
                <a:solidFill>
                  <a:schemeClr val="accent1"/>
                </a:solidFill>
                <a:latin typeface="Arial" panose="020B0604020202020204" pitchFamily="34" charset="0"/>
                <a:cs typeface="Arial" panose="020B0604020202020204" pitchFamily="34" charset="0"/>
              </a:rPr>
              <a:t>or otherwise </a:t>
            </a:r>
            <a:r>
              <a:rPr lang="en-US" sz="2000" spc="-5" dirty="0">
                <a:solidFill>
                  <a:schemeClr val="accent1"/>
                </a:solidFill>
                <a:latin typeface="Arial" panose="020B0604020202020204" pitchFamily="34" charset="0"/>
                <a:cs typeface="Arial" panose="020B0604020202020204" pitchFamily="34" charset="0"/>
              </a:rPr>
              <a:t>act </a:t>
            </a:r>
            <a:r>
              <a:rPr lang="en-US" sz="2000" dirty="0">
                <a:solidFill>
                  <a:schemeClr val="accent1"/>
                </a:solidFill>
                <a:latin typeface="Arial" panose="020B0604020202020204" pitchFamily="34" charset="0"/>
                <a:cs typeface="Arial" panose="020B0604020202020204" pitchFamily="34" charset="0"/>
              </a:rPr>
              <a:t>opportunistically, </a:t>
            </a:r>
            <a:r>
              <a:rPr lang="en-US" sz="2000" spc="-5" dirty="0">
                <a:solidFill>
                  <a:schemeClr val="accent1"/>
                </a:solidFill>
                <a:latin typeface="Arial" panose="020B0604020202020204" pitchFamily="34" charset="0"/>
                <a:cs typeface="Arial" panose="020B0604020202020204" pitchFamily="34" charset="0"/>
              </a:rPr>
              <a:t>and  </a:t>
            </a:r>
            <a:r>
              <a:rPr lang="en-US" sz="2000" spc="5" dirty="0">
                <a:solidFill>
                  <a:schemeClr val="accent1"/>
                </a:solidFill>
                <a:latin typeface="Arial" panose="020B0604020202020204" pitchFamily="34" charset="0"/>
                <a:cs typeface="Arial" panose="020B0604020202020204" pitchFamily="34" charset="0"/>
              </a:rPr>
              <a:t>overuse </a:t>
            </a:r>
            <a:r>
              <a:rPr lang="en-US" sz="2000" dirty="0">
                <a:solidFill>
                  <a:schemeClr val="accent1"/>
                </a:solidFill>
                <a:latin typeface="Arial" panose="020B0604020202020204" pitchFamily="34" charset="0"/>
                <a:cs typeface="Arial" panose="020B0604020202020204" pitchFamily="34" charset="0"/>
              </a:rPr>
              <a:t>the</a:t>
            </a:r>
            <a:r>
              <a:rPr lang="en-US" sz="2000" spc="-165" dirty="0">
                <a:solidFill>
                  <a:schemeClr val="accent1"/>
                </a:solidFill>
                <a:latin typeface="Arial" panose="020B0604020202020204" pitchFamily="34" charset="0"/>
                <a:cs typeface="Arial" panose="020B0604020202020204" pitchFamily="34" charset="0"/>
              </a:rPr>
              <a:t> </a:t>
            </a:r>
            <a:r>
              <a:rPr lang="en-US" sz="2000" dirty="0">
                <a:solidFill>
                  <a:schemeClr val="accent1"/>
                </a:solidFill>
                <a:latin typeface="Arial" panose="020B0604020202020204" pitchFamily="34" charset="0"/>
                <a:cs typeface="Arial" panose="020B0604020202020204" pitchFamily="34" charset="0"/>
              </a:rPr>
              <a:t>resource?</a:t>
            </a:r>
          </a:p>
          <a:p>
            <a:endParaRPr lang="en-US" dirty="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24640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6583016" y="1863491"/>
            <a:ext cx="5324062" cy="439654"/>
          </a:xfrm>
        </p:spPr>
        <p:txBody>
          <a:bodyPr>
            <a:noAutofit/>
          </a:bodyPr>
          <a:lstStyle/>
          <a:p>
            <a:r>
              <a:rPr lang="en-US" b="0" dirty="0">
                <a:solidFill>
                  <a:schemeClr val="accent1"/>
                </a:solidFill>
              </a:rPr>
              <a:t>Principles for Managing a Commons</a:t>
            </a:r>
          </a:p>
        </p:txBody>
      </p:sp>
      <p:sp>
        <p:nvSpPr>
          <p:cNvPr id="6" name="Content Placeholder 5"/>
          <p:cNvSpPr>
            <a:spLocks noGrp="1"/>
          </p:cNvSpPr>
          <p:nvPr>
            <p:ph sz="half" idx="2"/>
          </p:nvPr>
        </p:nvSpPr>
        <p:spPr>
          <a:xfrm>
            <a:off x="6817580" y="2275564"/>
            <a:ext cx="5989320" cy="3312036"/>
          </a:xfrm>
        </p:spPr>
        <p:txBody>
          <a:bodyPr>
            <a:noAutofit/>
          </a:bodyPr>
          <a:lstStyle/>
          <a:p>
            <a:pPr marL="457200" indent="-457200">
              <a:buFont typeface="+mj-lt"/>
              <a:buAutoNum type="arabicPeriod"/>
            </a:pPr>
            <a:r>
              <a:rPr lang="en-US" sz="1800" dirty="0">
                <a:solidFill>
                  <a:schemeClr val="tx2"/>
                </a:solidFill>
              </a:rPr>
              <a:t>Clear boundaries</a:t>
            </a:r>
          </a:p>
          <a:p>
            <a:pPr marL="457200" indent="-457200">
              <a:buFont typeface="+mj-lt"/>
              <a:buAutoNum type="arabicPeriod"/>
            </a:pPr>
            <a:r>
              <a:rPr lang="en-US" sz="1800" dirty="0">
                <a:solidFill>
                  <a:schemeClr val="tx2"/>
                </a:solidFill>
              </a:rPr>
              <a:t>Rules match local needs and conditions</a:t>
            </a:r>
          </a:p>
          <a:p>
            <a:pPr marL="457200" indent="-457200">
              <a:buFont typeface="+mj-lt"/>
              <a:buAutoNum type="arabicPeriod"/>
            </a:pPr>
            <a:r>
              <a:rPr lang="en-US" sz="1800" dirty="0">
                <a:solidFill>
                  <a:schemeClr val="tx2"/>
                </a:solidFill>
              </a:rPr>
              <a:t>Affected users participate in rule making</a:t>
            </a:r>
          </a:p>
          <a:p>
            <a:pPr marL="457200" indent="-457200">
              <a:buFont typeface="+mj-lt"/>
              <a:buAutoNum type="arabicPeriod"/>
            </a:pPr>
            <a:r>
              <a:rPr lang="en-US" sz="1800" dirty="0">
                <a:solidFill>
                  <a:schemeClr val="tx2"/>
                </a:solidFill>
              </a:rPr>
              <a:t>Local rules respected by outside authorities</a:t>
            </a:r>
          </a:p>
          <a:p>
            <a:pPr marL="457200" indent="-457200">
              <a:buFont typeface="+mj-lt"/>
              <a:buAutoNum type="arabicPeriod"/>
            </a:pPr>
            <a:r>
              <a:rPr lang="en-US" sz="1800" dirty="0">
                <a:solidFill>
                  <a:schemeClr val="tx2"/>
                </a:solidFill>
              </a:rPr>
              <a:t>Member system to monitor</a:t>
            </a:r>
          </a:p>
          <a:p>
            <a:pPr marL="457200" indent="-457200">
              <a:buFont typeface="+mj-lt"/>
              <a:buAutoNum type="arabicPeriod"/>
            </a:pPr>
            <a:r>
              <a:rPr lang="en-US" sz="1800" dirty="0">
                <a:solidFill>
                  <a:schemeClr val="tx2"/>
                </a:solidFill>
              </a:rPr>
              <a:t>Graduated sanctions for violators</a:t>
            </a:r>
          </a:p>
          <a:p>
            <a:pPr marL="457200" indent="-457200">
              <a:buFont typeface="+mj-lt"/>
              <a:buAutoNum type="arabicPeriod"/>
            </a:pPr>
            <a:r>
              <a:rPr lang="en-US" sz="1800" dirty="0">
                <a:solidFill>
                  <a:schemeClr val="tx2"/>
                </a:solidFill>
              </a:rPr>
              <a:t>Accessible dispute resolution</a:t>
            </a:r>
          </a:p>
          <a:p>
            <a:pPr marL="457200" indent="-457200">
              <a:buFont typeface="+mj-lt"/>
              <a:buAutoNum type="arabicPeriod"/>
            </a:pPr>
            <a:r>
              <a:rPr lang="en-US" sz="1800" dirty="0">
                <a:solidFill>
                  <a:schemeClr val="tx2"/>
                </a:solidFill>
              </a:rPr>
              <a:t>Nested tiers of governing responsibility</a:t>
            </a:r>
          </a:p>
          <a:p>
            <a:pPr marL="457200" indent="-457200">
              <a:buFont typeface="+mj-lt"/>
              <a:buAutoNum type="arabicPeriod"/>
            </a:pPr>
            <a:r>
              <a:rPr lang="en-US" sz="1800" dirty="0">
                <a:solidFill>
                  <a:schemeClr val="tx2"/>
                </a:solidFill>
              </a:rPr>
              <a:t>Effective communication &amp; trust</a:t>
            </a:r>
          </a:p>
        </p:txBody>
      </p:sp>
      <p:sp>
        <p:nvSpPr>
          <p:cNvPr id="7" name="Text Placeholder 6"/>
          <p:cNvSpPr>
            <a:spLocks noGrp="1"/>
          </p:cNvSpPr>
          <p:nvPr>
            <p:ph type="body" sz="quarter" idx="3"/>
          </p:nvPr>
        </p:nvSpPr>
        <p:spPr>
          <a:xfrm>
            <a:off x="440634" y="1818926"/>
            <a:ext cx="5242560" cy="639762"/>
          </a:xfrm>
        </p:spPr>
        <p:txBody>
          <a:bodyPr>
            <a:normAutofit/>
          </a:bodyPr>
          <a:lstStyle/>
          <a:p>
            <a:r>
              <a:rPr lang="en-US" b="0" dirty="0">
                <a:solidFill>
                  <a:schemeClr val="accent1"/>
                </a:solidFill>
              </a:rPr>
              <a:t>Nebraska Water Planning</a:t>
            </a:r>
          </a:p>
        </p:txBody>
      </p:sp>
      <p:sp>
        <p:nvSpPr>
          <p:cNvPr id="8" name="Content Placeholder 7"/>
          <p:cNvSpPr>
            <a:spLocks noGrp="1"/>
          </p:cNvSpPr>
          <p:nvPr>
            <p:ph sz="quarter" idx="4"/>
          </p:nvPr>
        </p:nvSpPr>
        <p:spPr>
          <a:xfrm>
            <a:off x="695342" y="2523248"/>
            <a:ext cx="4447429" cy="3064352"/>
          </a:xfrm>
        </p:spPr>
        <p:txBody>
          <a:bodyPr>
            <a:noAutofit/>
          </a:bodyPr>
          <a:lstStyle/>
          <a:p>
            <a:r>
              <a:rPr lang="en-US" sz="1800" dirty="0">
                <a:solidFill>
                  <a:schemeClr val="tx2"/>
                </a:solidFill>
              </a:rPr>
              <a:t>Clear boundaries (1)</a:t>
            </a:r>
          </a:p>
          <a:p>
            <a:r>
              <a:rPr lang="en-US" sz="1800" dirty="0">
                <a:solidFill>
                  <a:schemeClr val="tx2"/>
                </a:solidFill>
              </a:rPr>
              <a:t>Decentralized water management (2,4)</a:t>
            </a:r>
          </a:p>
          <a:p>
            <a:pPr lvl="1"/>
            <a:r>
              <a:rPr lang="en-US" sz="1800" dirty="0">
                <a:solidFill>
                  <a:schemeClr val="tx2"/>
                </a:solidFill>
              </a:rPr>
              <a:t>Local control</a:t>
            </a:r>
          </a:p>
          <a:p>
            <a:r>
              <a:rPr lang="en-US" sz="1800" dirty="0">
                <a:solidFill>
                  <a:schemeClr val="tx2"/>
                </a:solidFill>
              </a:rPr>
              <a:t>Stakeholders (2,3)</a:t>
            </a:r>
          </a:p>
          <a:p>
            <a:r>
              <a:rPr lang="en-US" sz="1800" dirty="0">
                <a:solidFill>
                  <a:schemeClr val="tx2"/>
                </a:solidFill>
              </a:rPr>
              <a:t>Monitoring (5,6)</a:t>
            </a:r>
          </a:p>
          <a:p>
            <a:r>
              <a:rPr lang="en-US" sz="1800" dirty="0">
                <a:solidFill>
                  <a:schemeClr val="tx2"/>
                </a:solidFill>
              </a:rPr>
              <a:t>Dispute resolution process (7)</a:t>
            </a:r>
          </a:p>
          <a:p>
            <a:r>
              <a:rPr lang="en-US" sz="1800" dirty="0">
                <a:solidFill>
                  <a:schemeClr val="tx2"/>
                </a:solidFill>
              </a:rPr>
              <a:t>Nested tiers (8)</a:t>
            </a:r>
          </a:p>
          <a:p>
            <a:r>
              <a:rPr lang="en-US" sz="1800" dirty="0">
                <a:solidFill>
                  <a:schemeClr val="tx2"/>
                </a:solidFill>
              </a:rPr>
              <a:t>Trust and communication (9)</a:t>
            </a:r>
          </a:p>
          <a:p>
            <a:endParaRPr lang="en-US" sz="1800" dirty="0"/>
          </a:p>
        </p:txBody>
      </p:sp>
      <p:sp>
        <p:nvSpPr>
          <p:cNvPr id="9" name="Title 1">
            <a:extLst>
              <a:ext uri="{FF2B5EF4-FFF2-40B4-BE49-F238E27FC236}">
                <a16:creationId xmlns:a16="http://schemas.microsoft.com/office/drawing/2014/main" id="{0F55CAAA-466D-4C4F-80C8-00EB69195A25}"/>
              </a:ext>
            </a:extLst>
          </p:cNvPr>
          <p:cNvSpPr txBox="1">
            <a:spLocks/>
          </p:cNvSpPr>
          <p:nvPr/>
        </p:nvSpPr>
        <p:spPr>
          <a:xfrm>
            <a:off x="609600" y="299752"/>
            <a:ext cx="10972800" cy="12788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sz="4800" dirty="0">
                <a:solidFill>
                  <a:schemeClr val="accent5"/>
                </a:solidFill>
              </a:rPr>
              <a:t>Nebraska Integrated Management</a:t>
            </a:r>
            <a:endParaRPr lang="en-US" sz="3100" dirty="0">
              <a:solidFill>
                <a:schemeClr val="accent5"/>
              </a:solidFill>
            </a:endParaRPr>
          </a:p>
        </p:txBody>
      </p:sp>
      <p:sp>
        <p:nvSpPr>
          <p:cNvPr id="10" name="TextBox 9">
            <a:extLst>
              <a:ext uri="{FF2B5EF4-FFF2-40B4-BE49-F238E27FC236}">
                <a16:creationId xmlns:a16="http://schemas.microsoft.com/office/drawing/2014/main" id="{845DCC37-D400-47C3-92FA-AFCF32A50545}"/>
              </a:ext>
            </a:extLst>
          </p:cNvPr>
          <p:cNvSpPr txBox="1"/>
          <p:nvPr/>
        </p:nvSpPr>
        <p:spPr>
          <a:xfrm>
            <a:off x="836878" y="1347750"/>
            <a:ext cx="4772107" cy="461665"/>
          </a:xfrm>
          <a:prstGeom prst="rect">
            <a:avLst/>
          </a:prstGeom>
          <a:noFill/>
        </p:spPr>
        <p:txBody>
          <a:bodyPr wrap="square" rtlCol="0">
            <a:spAutoFit/>
          </a:bodyPr>
          <a:lstStyle/>
          <a:p>
            <a:r>
              <a:rPr lang="en-US" sz="2400" dirty="0">
                <a:solidFill>
                  <a:schemeClr val="accent5"/>
                </a:solidFill>
              </a:rPr>
              <a:t>Keys to Success – Legislative Toolbox</a:t>
            </a:r>
          </a:p>
        </p:txBody>
      </p:sp>
      <p:sp>
        <p:nvSpPr>
          <p:cNvPr id="11" name="Text Placeholder 4">
            <a:extLst>
              <a:ext uri="{FF2B5EF4-FFF2-40B4-BE49-F238E27FC236}">
                <a16:creationId xmlns:a16="http://schemas.microsoft.com/office/drawing/2014/main" id="{94795C98-F768-490E-BFEB-212066160D85}"/>
              </a:ext>
            </a:extLst>
          </p:cNvPr>
          <p:cNvSpPr txBox="1">
            <a:spLocks/>
          </p:cNvSpPr>
          <p:nvPr/>
        </p:nvSpPr>
        <p:spPr>
          <a:xfrm>
            <a:off x="6583016" y="1589588"/>
            <a:ext cx="5339302" cy="439654"/>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b="0" dirty="0">
                <a:solidFill>
                  <a:schemeClr val="accent1"/>
                </a:solidFill>
              </a:rPr>
              <a:t>Elinor Ostrom’s</a:t>
            </a:r>
          </a:p>
        </p:txBody>
      </p:sp>
    </p:spTree>
    <p:extLst>
      <p:ext uri="{BB962C8B-B14F-4D97-AF65-F5344CB8AC3E}">
        <p14:creationId xmlns:p14="http://schemas.microsoft.com/office/powerpoint/2010/main" val="26211556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Map&#10;&#10;Description automatically generated">
            <a:extLst>
              <a:ext uri="{FF2B5EF4-FFF2-40B4-BE49-F238E27FC236}">
                <a16:creationId xmlns:a16="http://schemas.microsoft.com/office/drawing/2014/main" id="{D9340C13-7310-48EA-87FA-3748BD457C5C}"/>
              </a:ext>
            </a:extLst>
          </p:cNvPr>
          <p:cNvPicPr>
            <a:picLocks noChangeAspect="1"/>
          </p:cNvPicPr>
          <p:nvPr/>
        </p:nvPicPr>
        <p:blipFill rotWithShape="1">
          <a:blip r:embed="rId3" cstate="print">
            <a:alphaModFix/>
            <a:extLst>
              <a:ext uri="{28A0092B-C50C-407E-A947-70E740481C1C}">
                <a14:useLocalDpi xmlns:a14="http://schemas.microsoft.com/office/drawing/2010/main" val="0"/>
              </a:ext>
            </a:extLst>
          </a:blip>
          <a:srcRect l="33903" b="18975"/>
          <a:stretch/>
        </p:blipFill>
        <p:spPr>
          <a:xfrm>
            <a:off x="3552497" y="1333374"/>
            <a:ext cx="8325177" cy="4647012"/>
          </a:xfrm>
          <a:prstGeom prst="rect">
            <a:avLst/>
          </a:prstGeom>
        </p:spPr>
      </p:pic>
      <p:pic>
        <p:nvPicPr>
          <p:cNvPr id="5" name="Content Placeholder 4" descr="Map of Nebraska Natural Resources Districts">
            <a:extLst>
              <a:ext uri="{FF2B5EF4-FFF2-40B4-BE49-F238E27FC236}">
                <a16:creationId xmlns:a16="http://schemas.microsoft.com/office/drawing/2014/main" id="{47320442-BB64-4571-8261-04B3C03537E5}"/>
              </a:ext>
            </a:extLst>
          </p:cNvPr>
          <p:cNvPicPr>
            <a:picLocks noGrp="1" noChangeAspect="1"/>
          </p:cNvPicPr>
          <p:nvPr>
            <p:ph idx="1"/>
          </p:nvPr>
        </p:nvPicPr>
        <p:blipFill>
          <a:blip r:embed="rId4">
            <a:alphaModFix amt="69000"/>
            <a:extLst>
              <a:ext uri="{28A0092B-C50C-407E-A947-70E740481C1C}">
                <a14:useLocalDpi xmlns:a14="http://schemas.microsoft.com/office/drawing/2010/main" val="0"/>
              </a:ext>
            </a:extLst>
          </a:blip>
          <a:stretch>
            <a:fillRect/>
          </a:stretch>
        </p:blipFill>
        <p:spPr>
          <a:xfrm>
            <a:off x="-723900" y="1333374"/>
            <a:ext cx="12601574" cy="5717652"/>
          </a:xfrm>
        </p:spPr>
      </p:pic>
      <p:sp>
        <p:nvSpPr>
          <p:cNvPr id="6" name="TextBox 5">
            <a:extLst>
              <a:ext uri="{FF2B5EF4-FFF2-40B4-BE49-F238E27FC236}">
                <a16:creationId xmlns:a16="http://schemas.microsoft.com/office/drawing/2014/main" id="{D5267006-338B-46D3-BDCA-64E83A447C33}"/>
              </a:ext>
            </a:extLst>
          </p:cNvPr>
          <p:cNvSpPr txBox="1"/>
          <p:nvPr/>
        </p:nvSpPr>
        <p:spPr>
          <a:xfrm>
            <a:off x="838200" y="2197271"/>
            <a:ext cx="3642360" cy="923330"/>
          </a:xfrm>
          <a:prstGeom prst="rect">
            <a:avLst/>
          </a:prstGeom>
          <a:noFill/>
        </p:spPr>
        <p:txBody>
          <a:bodyPr wrap="square" rtlCol="0">
            <a:spAutoFit/>
          </a:bodyPr>
          <a:lstStyle/>
          <a:p>
            <a:r>
              <a:rPr lang="en-US" sz="1800" dirty="0">
                <a:solidFill>
                  <a:schemeClr val="accent5"/>
                </a:solidFill>
              </a:rPr>
              <a:t>a map clearly delineating the geographic area subject to the integrated management plan</a:t>
            </a:r>
            <a:endParaRPr lang="en-US" dirty="0"/>
          </a:p>
        </p:txBody>
      </p:sp>
      <p:sp>
        <p:nvSpPr>
          <p:cNvPr id="9" name="Title 1">
            <a:extLst>
              <a:ext uri="{FF2B5EF4-FFF2-40B4-BE49-F238E27FC236}">
                <a16:creationId xmlns:a16="http://schemas.microsoft.com/office/drawing/2014/main" id="{B4F711BB-3F4E-4A81-BC9F-76D01DD377F4}"/>
              </a:ext>
            </a:extLst>
          </p:cNvPr>
          <p:cNvSpPr>
            <a:spLocks noGrp="1"/>
          </p:cNvSpPr>
          <p:nvPr>
            <p:ph type="title"/>
          </p:nvPr>
        </p:nvSpPr>
        <p:spPr>
          <a:xfrm>
            <a:off x="838200" y="440965"/>
            <a:ext cx="10515600" cy="1325563"/>
          </a:xfrm>
        </p:spPr>
        <p:txBody>
          <a:bodyPr>
            <a:noAutofit/>
          </a:bodyPr>
          <a:lstStyle/>
          <a:p>
            <a:r>
              <a:rPr lang="en-US" sz="4800" dirty="0">
                <a:solidFill>
                  <a:schemeClr val="accent5"/>
                </a:solidFill>
              </a:rPr>
              <a:t>Nebraska Integrated Management</a:t>
            </a:r>
            <a:endParaRPr lang="en-US" sz="2800" dirty="0">
              <a:solidFill>
                <a:schemeClr val="accent5"/>
              </a:solidFill>
            </a:endParaRPr>
          </a:p>
        </p:txBody>
      </p:sp>
      <p:sp>
        <p:nvSpPr>
          <p:cNvPr id="10" name="TextBox 9">
            <a:extLst>
              <a:ext uri="{FF2B5EF4-FFF2-40B4-BE49-F238E27FC236}">
                <a16:creationId xmlns:a16="http://schemas.microsoft.com/office/drawing/2014/main" id="{ACE8CDB4-59CB-41E9-BD08-18EE0B8DF5CA}"/>
              </a:ext>
            </a:extLst>
          </p:cNvPr>
          <p:cNvSpPr txBox="1"/>
          <p:nvPr/>
        </p:nvSpPr>
        <p:spPr>
          <a:xfrm>
            <a:off x="971550" y="1374636"/>
            <a:ext cx="10032029" cy="461665"/>
          </a:xfrm>
          <a:prstGeom prst="rect">
            <a:avLst/>
          </a:prstGeom>
          <a:noFill/>
        </p:spPr>
        <p:txBody>
          <a:bodyPr wrap="square" rtlCol="0">
            <a:spAutoFit/>
          </a:bodyPr>
          <a:lstStyle/>
          <a:p>
            <a:r>
              <a:rPr lang="en-US" sz="2400" dirty="0">
                <a:solidFill>
                  <a:schemeClr val="accent5"/>
                </a:solidFill>
              </a:rPr>
              <a:t>Keys to Success – </a:t>
            </a:r>
            <a:r>
              <a:rPr lang="en-US" sz="1600" dirty="0">
                <a:solidFill>
                  <a:schemeClr val="accent5"/>
                </a:solidFill>
              </a:rPr>
              <a:t>Boundaries (1)</a:t>
            </a:r>
            <a:endParaRPr lang="en-US" sz="2400" dirty="0">
              <a:solidFill>
                <a:schemeClr val="accent5"/>
              </a:solidFill>
            </a:endParaRPr>
          </a:p>
        </p:txBody>
      </p:sp>
    </p:spTree>
    <p:extLst>
      <p:ext uri="{BB962C8B-B14F-4D97-AF65-F5344CB8AC3E}">
        <p14:creationId xmlns:p14="http://schemas.microsoft.com/office/powerpoint/2010/main" val="4154255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ap of surface water and groundwater legally irrigable parcels">
            <a:extLst>
              <a:ext uri="{FF2B5EF4-FFF2-40B4-BE49-F238E27FC236}">
                <a16:creationId xmlns:a16="http://schemas.microsoft.com/office/drawing/2014/main" id="{3883FD21-4EC5-403B-9A7F-5FB5D4BBE1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985" y="205235"/>
            <a:ext cx="12471536" cy="5695335"/>
          </a:xfrm>
          <a:prstGeom prst="rect">
            <a:avLst/>
          </a:prstGeom>
        </p:spPr>
      </p:pic>
      <p:sp>
        <p:nvSpPr>
          <p:cNvPr id="2" name="Title 1"/>
          <p:cNvSpPr>
            <a:spLocks noGrp="1"/>
          </p:cNvSpPr>
          <p:nvPr>
            <p:ph type="title"/>
          </p:nvPr>
        </p:nvSpPr>
        <p:spPr>
          <a:xfrm>
            <a:off x="0" y="4088780"/>
            <a:ext cx="3629891" cy="1325563"/>
          </a:xfrm>
        </p:spPr>
        <p:txBody>
          <a:bodyPr>
            <a:normAutofit fontScale="90000"/>
          </a:bodyPr>
          <a:lstStyle/>
          <a:p>
            <a:r>
              <a:rPr lang="en-US" sz="4400" dirty="0">
                <a:solidFill>
                  <a:schemeClr val="accent5"/>
                </a:solidFill>
              </a:rPr>
              <a:t>Nebraska Integrated Management</a:t>
            </a:r>
            <a:endParaRPr lang="en-US" dirty="0"/>
          </a:p>
        </p:txBody>
      </p:sp>
      <p:sp>
        <p:nvSpPr>
          <p:cNvPr id="4" name="TextBox 3">
            <a:extLst>
              <a:ext uri="{FF2B5EF4-FFF2-40B4-BE49-F238E27FC236}">
                <a16:creationId xmlns:a16="http://schemas.microsoft.com/office/drawing/2014/main" id="{6EE73575-7BE4-47A7-9F25-5CEA805B3354}"/>
              </a:ext>
            </a:extLst>
          </p:cNvPr>
          <p:cNvSpPr txBox="1"/>
          <p:nvPr/>
        </p:nvSpPr>
        <p:spPr>
          <a:xfrm>
            <a:off x="9300474" y="0"/>
            <a:ext cx="2716307" cy="707886"/>
          </a:xfrm>
          <a:prstGeom prst="rect">
            <a:avLst/>
          </a:prstGeom>
          <a:noFill/>
        </p:spPr>
        <p:txBody>
          <a:bodyPr wrap="square" rtlCol="0">
            <a:spAutoFit/>
          </a:bodyPr>
          <a:lstStyle/>
          <a:p>
            <a:r>
              <a:rPr lang="en-US" sz="2400" dirty="0">
                <a:solidFill>
                  <a:schemeClr val="accent5"/>
                </a:solidFill>
              </a:rPr>
              <a:t>Keys to Success – </a:t>
            </a:r>
            <a:r>
              <a:rPr lang="en-US" sz="1600" dirty="0">
                <a:solidFill>
                  <a:schemeClr val="accent5"/>
                </a:solidFill>
              </a:rPr>
              <a:t>Boundaries, Resource Area (1)</a:t>
            </a:r>
            <a:endParaRPr lang="en-US" sz="2400" dirty="0">
              <a:solidFill>
                <a:schemeClr val="accent5"/>
              </a:solidFill>
            </a:endParaRPr>
          </a:p>
        </p:txBody>
      </p:sp>
    </p:spTree>
    <p:extLst>
      <p:ext uri="{BB962C8B-B14F-4D97-AF65-F5344CB8AC3E}">
        <p14:creationId xmlns:p14="http://schemas.microsoft.com/office/powerpoint/2010/main" val="37628546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74376"/>
            <a:ext cx="10972800" cy="1278830"/>
          </a:xfrm>
        </p:spPr>
        <p:txBody>
          <a:bodyPr>
            <a:normAutofit/>
          </a:bodyPr>
          <a:lstStyle/>
          <a:p>
            <a:r>
              <a:rPr lang="en-US" sz="4800" dirty="0">
                <a:solidFill>
                  <a:schemeClr val="accent5"/>
                </a:solidFill>
              </a:rPr>
              <a:t>Nebraska Integrated Management</a:t>
            </a:r>
            <a:br>
              <a:rPr lang="en-US" sz="4800" dirty="0">
                <a:solidFill>
                  <a:schemeClr val="accent5"/>
                </a:solidFill>
              </a:rPr>
            </a:br>
            <a:endParaRPr lang="en-US" sz="3100" dirty="0">
              <a:solidFill>
                <a:schemeClr val="accent5"/>
              </a:solidFill>
            </a:endParaRPr>
          </a:p>
        </p:txBody>
      </p:sp>
      <p:pic>
        <p:nvPicPr>
          <p:cNvPr id="7" name="Picture 6" descr="Nebraska Integrated Management Planning Pyramid"/>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340691" y="1127269"/>
            <a:ext cx="6851309" cy="5133469"/>
          </a:xfrm>
          <a:prstGeom prst="rect">
            <a:avLst/>
          </a:prstGeom>
        </p:spPr>
      </p:pic>
      <p:pic>
        <p:nvPicPr>
          <p:cNvPr id="8" name="Picture 7" descr="Nebraska Integrated Management Plan Monitoring Process"/>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7208" y="1653206"/>
            <a:ext cx="5776966" cy="4328499"/>
          </a:xfrm>
          <a:prstGeom prst="rect">
            <a:avLst/>
          </a:prstGeom>
        </p:spPr>
      </p:pic>
      <p:sp>
        <p:nvSpPr>
          <p:cNvPr id="6" name="TextBox 5">
            <a:extLst>
              <a:ext uri="{FF2B5EF4-FFF2-40B4-BE49-F238E27FC236}">
                <a16:creationId xmlns:a16="http://schemas.microsoft.com/office/drawing/2014/main" id="{2B6304C1-6690-4C4C-A872-93EC58365801}"/>
              </a:ext>
            </a:extLst>
          </p:cNvPr>
          <p:cNvSpPr txBox="1"/>
          <p:nvPr/>
        </p:nvSpPr>
        <p:spPr>
          <a:xfrm>
            <a:off x="839792" y="1127269"/>
            <a:ext cx="10864528" cy="1077218"/>
          </a:xfrm>
          <a:prstGeom prst="rect">
            <a:avLst/>
          </a:prstGeom>
          <a:noFill/>
        </p:spPr>
        <p:txBody>
          <a:bodyPr wrap="square" rtlCol="0">
            <a:spAutoFit/>
          </a:bodyPr>
          <a:lstStyle/>
          <a:p>
            <a:r>
              <a:rPr lang="en-US" sz="2400" dirty="0">
                <a:solidFill>
                  <a:schemeClr val="accent5"/>
                </a:solidFill>
              </a:rPr>
              <a:t>Keys to Success &amp; Challenges – </a:t>
            </a:r>
            <a:r>
              <a:rPr lang="en-US" sz="1600" dirty="0">
                <a:solidFill>
                  <a:schemeClr val="accent5"/>
                </a:solidFill>
                <a:latin typeface="open sans" panose="020B0606030504020204" pitchFamily="34" charset="0"/>
                <a:ea typeface="open sans" panose="020B0606030504020204" pitchFamily="34" charset="0"/>
                <a:cs typeface="open sans" panose="020B0606030504020204" pitchFamily="34" charset="0"/>
              </a:rPr>
              <a:t>Science, Stakeholders, Process, Monitoring, Graduated Sanctions, (2,3,4,5,6), </a:t>
            </a:r>
            <a:r>
              <a:rPr lang="en-US" sz="1600" kern="1200"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We can learn from our experiences and we have the flexibility to change.</a:t>
            </a:r>
          </a:p>
          <a:p>
            <a:endParaRPr lang="en-US" sz="2400" dirty="0">
              <a:solidFill>
                <a:schemeClr val="accent5"/>
              </a:solidFill>
            </a:endParaRPr>
          </a:p>
        </p:txBody>
      </p:sp>
    </p:spTree>
    <p:extLst>
      <p:ext uri="{BB962C8B-B14F-4D97-AF65-F5344CB8AC3E}">
        <p14:creationId xmlns:p14="http://schemas.microsoft.com/office/powerpoint/2010/main" val="1778524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017270" y="1809415"/>
            <a:ext cx="11174730" cy="369332"/>
          </a:xfrm>
          <a:prstGeom prst="rect">
            <a:avLst/>
          </a:prstGeom>
        </p:spPr>
        <p:txBody>
          <a:bodyPr vert="horz" wrap="square" lIns="0" tIns="0" rIns="0" bIns="0" rtlCol="0">
            <a:spAutoFit/>
          </a:bodyPr>
          <a:lstStyle/>
          <a:p>
            <a:pPr marL="12700"/>
            <a:r>
              <a:rPr sz="2400" spc="5" dirty="0">
                <a:solidFill>
                  <a:schemeClr val="accent1"/>
                </a:solidFill>
                <a:latin typeface="+mj-lt"/>
                <a:cs typeface="Century Gothic"/>
              </a:rPr>
              <a:t>Basis of </a:t>
            </a:r>
            <a:r>
              <a:rPr sz="2400" spc="10" dirty="0">
                <a:solidFill>
                  <a:schemeClr val="accent1"/>
                </a:solidFill>
                <a:latin typeface="+mj-lt"/>
                <a:cs typeface="Century Gothic"/>
              </a:rPr>
              <a:t>all </a:t>
            </a:r>
            <a:r>
              <a:rPr sz="2400" spc="5" dirty="0">
                <a:solidFill>
                  <a:schemeClr val="accent1"/>
                </a:solidFill>
                <a:latin typeface="+mj-lt"/>
                <a:cs typeface="Century Gothic"/>
              </a:rPr>
              <a:t>social </a:t>
            </a:r>
            <a:r>
              <a:rPr sz="2400" dirty="0">
                <a:solidFill>
                  <a:schemeClr val="accent1"/>
                </a:solidFill>
                <a:latin typeface="+mj-lt"/>
                <a:cs typeface="Century Gothic"/>
              </a:rPr>
              <a:t>institutions - </a:t>
            </a:r>
            <a:r>
              <a:rPr lang="en-US" sz="2400" spc="10" dirty="0">
                <a:solidFill>
                  <a:schemeClr val="accent1"/>
                </a:solidFill>
                <a:latin typeface="+mj-lt"/>
                <a:cs typeface="Century Gothic"/>
              </a:rPr>
              <a:t>o</a:t>
            </a:r>
            <a:r>
              <a:rPr sz="2400" spc="10" dirty="0">
                <a:solidFill>
                  <a:schemeClr val="accent1"/>
                </a:solidFill>
                <a:latin typeface="+mj-lt"/>
                <a:cs typeface="Century Gothic"/>
              </a:rPr>
              <a:t>nly when</a:t>
            </a:r>
            <a:r>
              <a:rPr sz="2400" spc="-290" dirty="0">
                <a:solidFill>
                  <a:schemeClr val="accent1"/>
                </a:solidFill>
                <a:latin typeface="+mj-lt"/>
                <a:cs typeface="Century Gothic"/>
              </a:rPr>
              <a:t> </a:t>
            </a:r>
            <a:r>
              <a:rPr sz="2400" spc="-5" dirty="0">
                <a:solidFill>
                  <a:schemeClr val="accent1"/>
                </a:solidFill>
                <a:latin typeface="+mj-lt"/>
                <a:cs typeface="Century Gothic"/>
              </a:rPr>
              <a:t>there</a:t>
            </a:r>
            <a:r>
              <a:rPr lang="en-US" sz="2400" spc="-5" dirty="0">
                <a:solidFill>
                  <a:schemeClr val="accent1"/>
                </a:solidFill>
                <a:latin typeface="+mj-lt"/>
                <a:cs typeface="Century Gothic"/>
              </a:rPr>
              <a:t> </a:t>
            </a:r>
            <a:r>
              <a:rPr sz="2400" spc="15" dirty="0">
                <a:solidFill>
                  <a:schemeClr val="accent1"/>
                </a:solidFill>
                <a:latin typeface="+mj-lt"/>
                <a:cs typeface="Century Gothic"/>
              </a:rPr>
              <a:t>is </a:t>
            </a:r>
            <a:r>
              <a:rPr sz="2400" spc="-5" dirty="0">
                <a:solidFill>
                  <a:schemeClr val="accent1"/>
                </a:solidFill>
                <a:latin typeface="+mj-lt"/>
                <a:cs typeface="Century Gothic"/>
              </a:rPr>
              <a:t>trust </a:t>
            </a:r>
            <a:r>
              <a:rPr sz="2400" spc="5" dirty="0">
                <a:solidFill>
                  <a:schemeClr val="accent1"/>
                </a:solidFill>
                <a:latin typeface="+mj-lt"/>
                <a:cs typeface="Century Gothic"/>
              </a:rPr>
              <a:t>can </a:t>
            </a:r>
            <a:r>
              <a:rPr sz="2400" dirty="0">
                <a:solidFill>
                  <a:schemeClr val="accent1"/>
                </a:solidFill>
                <a:latin typeface="+mj-lt"/>
                <a:cs typeface="Century Gothic"/>
              </a:rPr>
              <a:t>governance </a:t>
            </a:r>
            <a:r>
              <a:rPr sz="2400" spc="5" dirty="0">
                <a:solidFill>
                  <a:schemeClr val="accent1"/>
                </a:solidFill>
                <a:latin typeface="+mj-lt"/>
                <a:cs typeface="Century Gothic"/>
              </a:rPr>
              <a:t>work </a:t>
            </a:r>
            <a:r>
              <a:rPr sz="2400" spc="15" dirty="0">
                <a:solidFill>
                  <a:schemeClr val="accent1"/>
                </a:solidFill>
                <a:latin typeface="+mj-lt"/>
                <a:cs typeface="Century Gothic"/>
              </a:rPr>
              <a:t>well </a:t>
            </a:r>
            <a:r>
              <a:rPr sz="2400" spc="10" dirty="0">
                <a:solidFill>
                  <a:schemeClr val="accent1"/>
                </a:solidFill>
                <a:latin typeface="+mj-lt"/>
                <a:cs typeface="Century Gothic"/>
              </a:rPr>
              <a:t>over</a:t>
            </a:r>
            <a:r>
              <a:rPr sz="2400" spc="-325" dirty="0">
                <a:solidFill>
                  <a:schemeClr val="accent1"/>
                </a:solidFill>
                <a:latin typeface="+mj-lt"/>
                <a:cs typeface="Century Gothic"/>
              </a:rPr>
              <a:t> </a:t>
            </a:r>
            <a:r>
              <a:rPr sz="2400" spc="5" dirty="0">
                <a:solidFill>
                  <a:schemeClr val="accent1"/>
                </a:solidFill>
                <a:latin typeface="+mj-lt"/>
                <a:cs typeface="Century Gothic"/>
              </a:rPr>
              <a:t>time</a:t>
            </a:r>
            <a:endParaRPr sz="2400" dirty="0">
              <a:latin typeface="+mj-lt"/>
              <a:cs typeface="Times New Roman"/>
            </a:endParaRPr>
          </a:p>
        </p:txBody>
      </p:sp>
      <p:sp>
        <p:nvSpPr>
          <p:cNvPr id="5" name="Title 1">
            <a:extLst>
              <a:ext uri="{FF2B5EF4-FFF2-40B4-BE49-F238E27FC236}">
                <a16:creationId xmlns:a16="http://schemas.microsoft.com/office/drawing/2014/main" id="{9E397507-5829-455B-913A-28D87B835C53}"/>
              </a:ext>
            </a:extLst>
          </p:cNvPr>
          <p:cNvSpPr txBox="1">
            <a:spLocks/>
          </p:cNvSpPr>
          <p:nvPr/>
        </p:nvSpPr>
        <p:spPr>
          <a:xfrm>
            <a:off x="609600" y="374376"/>
            <a:ext cx="10972800" cy="12788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sz="4800" dirty="0">
                <a:solidFill>
                  <a:schemeClr val="accent5"/>
                </a:solidFill>
              </a:rPr>
              <a:t>Nebraska Integrated Management</a:t>
            </a:r>
            <a:endParaRPr lang="en-US" sz="3100" dirty="0">
              <a:solidFill>
                <a:schemeClr val="accent5"/>
              </a:solidFill>
            </a:endParaRPr>
          </a:p>
        </p:txBody>
      </p:sp>
      <p:sp>
        <p:nvSpPr>
          <p:cNvPr id="6" name="TextBox 5">
            <a:extLst>
              <a:ext uri="{FF2B5EF4-FFF2-40B4-BE49-F238E27FC236}">
                <a16:creationId xmlns:a16="http://schemas.microsoft.com/office/drawing/2014/main" id="{34B0DC1E-BFAA-41B3-B7F3-29EB555082EA}"/>
              </a:ext>
            </a:extLst>
          </p:cNvPr>
          <p:cNvSpPr txBox="1"/>
          <p:nvPr/>
        </p:nvSpPr>
        <p:spPr>
          <a:xfrm>
            <a:off x="836878" y="1347750"/>
            <a:ext cx="10147076" cy="461665"/>
          </a:xfrm>
          <a:prstGeom prst="rect">
            <a:avLst/>
          </a:prstGeom>
          <a:noFill/>
        </p:spPr>
        <p:txBody>
          <a:bodyPr wrap="square" rtlCol="0">
            <a:spAutoFit/>
          </a:bodyPr>
          <a:lstStyle/>
          <a:p>
            <a:r>
              <a:rPr lang="en-US" sz="2400" dirty="0">
                <a:solidFill>
                  <a:schemeClr val="accent5"/>
                </a:solidFill>
              </a:rPr>
              <a:t>Keys to Success &amp; Challenges – Stakeholders, Communication, &amp; Trust Building</a:t>
            </a:r>
          </a:p>
        </p:txBody>
      </p:sp>
      <p:pic>
        <p:nvPicPr>
          <p:cNvPr id="9" name="Picture 8" descr="Trust Diagram">
            <a:extLst>
              <a:ext uri="{FF2B5EF4-FFF2-40B4-BE49-F238E27FC236}">
                <a16:creationId xmlns:a16="http://schemas.microsoft.com/office/drawing/2014/main" id="{C3BADA8E-FDF6-45A5-9E4C-E39346164B5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07860" y="2301432"/>
            <a:ext cx="3533948" cy="2972933"/>
          </a:xfrm>
          <a:prstGeom prst="rect">
            <a:avLst/>
          </a:prstGeom>
        </p:spPr>
      </p:pic>
      <p:pic>
        <p:nvPicPr>
          <p:cNvPr id="4" name="Picture 3" descr="Stakeholder meeting Lower Platte Drought Consortium August 2021">
            <a:extLst>
              <a:ext uri="{FF2B5EF4-FFF2-40B4-BE49-F238E27FC236}">
                <a16:creationId xmlns:a16="http://schemas.microsoft.com/office/drawing/2014/main" id="{8C31C725-7923-41C1-B7A0-1362E0EDCF5E}"/>
              </a:ext>
            </a:extLst>
          </p:cNvPr>
          <p:cNvPicPr>
            <a:picLocks noChangeAspect="1"/>
          </p:cNvPicPr>
          <p:nvPr/>
        </p:nvPicPr>
        <p:blipFill>
          <a:blip r:embed="rId4"/>
          <a:stretch>
            <a:fillRect/>
          </a:stretch>
        </p:blipFill>
        <p:spPr>
          <a:xfrm>
            <a:off x="5684108" y="2572723"/>
            <a:ext cx="4457481" cy="2972933"/>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32BB60-4E0D-44F8-9FDB-BAE96384E492}"/>
              </a:ext>
            </a:extLst>
          </p:cNvPr>
          <p:cNvSpPr>
            <a:spLocks noGrp="1"/>
          </p:cNvSpPr>
          <p:nvPr>
            <p:ph type="title"/>
          </p:nvPr>
        </p:nvSpPr>
        <p:spPr>
          <a:xfrm>
            <a:off x="725731" y="2129869"/>
            <a:ext cx="10515600" cy="1440786"/>
          </a:xfrm>
        </p:spPr>
        <p:txBody>
          <a:bodyPr/>
          <a:lstStyle/>
          <a:p>
            <a:r>
              <a:rPr lang="en-US" dirty="0"/>
              <a:t>Thank You &amp; Questions</a:t>
            </a:r>
          </a:p>
        </p:txBody>
      </p:sp>
      <p:sp>
        <p:nvSpPr>
          <p:cNvPr id="5" name="Text Placeholder 4">
            <a:extLst>
              <a:ext uri="{FF2B5EF4-FFF2-40B4-BE49-F238E27FC236}">
                <a16:creationId xmlns:a16="http://schemas.microsoft.com/office/drawing/2014/main" id="{E8EC7B03-0BB9-4C81-BCA5-07E2365DC2B5}"/>
              </a:ext>
            </a:extLst>
          </p:cNvPr>
          <p:cNvSpPr>
            <a:spLocks noGrp="1"/>
          </p:cNvSpPr>
          <p:nvPr>
            <p:ph type="body" idx="1"/>
          </p:nvPr>
        </p:nvSpPr>
        <p:spPr>
          <a:xfrm>
            <a:off x="831850" y="3873731"/>
            <a:ext cx="10515600" cy="1754909"/>
          </a:xfrm>
        </p:spPr>
        <p:txBody>
          <a:bodyPr>
            <a:noAutofit/>
          </a:bodyPr>
          <a:lstStyle/>
          <a:p>
            <a:r>
              <a:rPr lang="en-US" sz="2000" dirty="0">
                <a:solidFill>
                  <a:schemeClr val="accent5"/>
                </a:solidFill>
              </a:rPr>
              <a:t>Jennifer J. Schellpeper</a:t>
            </a:r>
          </a:p>
          <a:p>
            <a:r>
              <a:rPr lang="en-US" sz="2000" dirty="0">
                <a:solidFill>
                  <a:schemeClr val="accent5"/>
                </a:solidFill>
              </a:rPr>
              <a:t>Water Planning Division Manager</a:t>
            </a:r>
          </a:p>
          <a:p>
            <a:r>
              <a:rPr lang="en-US" sz="2000" dirty="0">
                <a:solidFill>
                  <a:schemeClr val="accent5"/>
                </a:solidFill>
              </a:rPr>
              <a:t>(402) 471-2899</a:t>
            </a:r>
          </a:p>
          <a:p>
            <a:r>
              <a:rPr lang="en-US" sz="2000" dirty="0">
                <a:solidFill>
                  <a:schemeClr val="accent5"/>
                </a:solidFill>
              </a:rPr>
              <a:t>jennifer.schellpeper@nebraska.gov</a:t>
            </a:r>
          </a:p>
          <a:p>
            <a:endParaRPr lang="en-US" sz="2000" dirty="0">
              <a:solidFill>
                <a:schemeClr val="accent5"/>
              </a:solidFill>
            </a:endParaRPr>
          </a:p>
        </p:txBody>
      </p:sp>
      <p:sp>
        <p:nvSpPr>
          <p:cNvPr id="6" name="TextBox 5">
            <a:extLst>
              <a:ext uri="{FF2B5EF4-FFF2-40B4-BE49-F238E27FC236}">
                <a16:creationId xmlns:a16="http://schemas.microsoft.com/office/drawing/2014/main" id="{1D963293-A898-4C9F-9B5C-503E77D67BFE}"/>
              </a:ext>
            </a:extLst>
          </p:cNvPr>
          <p:cNvSpPr txBox="1"/>
          <p:nvPr/>
        </p:nvSpPr>
        <p:spPr>
          <a:xfrm>
            <a:off x="725731" y="382012"/>
            <a:ext cx="11203510" cy="2123658"/>
          </a:xfrm>
          <a:prstGeom prst="rect">
            <a:avLst/>
          </a:prstGeom>
          <a:noFill/>
        </p:spPr>
        <p:txBody>
          <a:bodyPr wrap="square" rtlCol="0">
            <a:spAutoFit/>
          </a:bodyPr>
          <a:lstStyle/>
          <a:p>
            <a:r>
              <a:rPr lang="en-US" sz="4400" dirty="0">
                <a:solidFill>
                  <a:schemeClr val="tx2"/>
                </a:solidFill>
              </a:rPr>
              <a:t>Summary</a:t>
            </a:r>
          </a:p>
          <a:p>
            <a:r>
              <a:rPr lang="en-US" sz="4400" dirty="0">
                <a:solidFill>
                  <a:schemeClr val="tx2"/>
                </a:solidFill>
              </a:rPr>
              <a:t>Successful Water Management Takes Commitment to Building Trust at the Local Level </a:t>
            </a:r>
          </a:p>
        </p:txBody>
      </p:sp>
    </p:spTree>
    <p:extLst>
      <p:ext uri="{BB962C8B-B14F-4D97-AF65-F5344CB8AC3E}">
        <p14:creationId xmlns:p14="http://schemas.microsoft.com/office/powerpoint/2010/main" val="35831248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WFI-Presentation1" id="{DA0E30E3-0218-624D-9AFE-3BDF08E5D87B}" vid="{F8A3FC40-44AF-FD4B-ABFB-9E84EF66F62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A5FC5D4B1706A4487087F6C21C4999A" ma:contentTypeVersion="16" ma:contentTypeDescription="Create a new document." ma:contentTypeScope="" ma:versionID="712e57f67fd1902fd58ea119e9432fe2">
  <xsd:schema xmlns:xsd="http://www.w3.org/2001/XMLSchema" xmlns:xs="http://www.w3.org/2001/XMLSchema" xmlns:p="http://schemas.microsoft.com/office/2006/metadata/properties" xmlns:ns2="9b0bf510-5773-4341-855f-6acb6359b1f8" xmlns:ns3="df58c9f4-e1b0-4a5b-b6e7-9bce30dfde13" targetNamespace="http://schemas.microsoft.com/office/2006/metadata/properties" ma:root="true" ma:fieldsID="79ec1f42b78fd549999d36de4de41c40" ns2:_="" ns3:_="">
    <xsd:import namespace="9b0bf510-5773-4341-855f-6acb6359b1f8"/>
    <xsd:import namespace="df58c9f4-e1b0-4a5b-b6e7-9bce30dfde13"/>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Location"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0bf510-5773-4341-855f-6acb6359b1f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19671acd-63ca-43a7-9414-a41fc67edc30}" ma:internalName="TaxCatchAll" ma:showField="CatchAllData" ma:web="9b0bf510-5773-4341-855f-6acb6359b1f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f58c9f4-e1b0-4a5b-b6e7-9bce30dfde13"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b9e8d040-3cf8-41ce-a03b-17301c6837ba"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164DE8D-628D-4E94-A3E1-EE3D2CB6D84D}">
  <ds:schemaRefs>
    <ds:schemaRef ds:uri="http://schemas.microsoft.com/sharepoint/v3/contenttype/forms"/>
  </ds:schemaRefs>
</ds:datastoreItem>
</file>

<file path=customXml/itemProps2.xml><?xml version="1.0" encoding="utf-8"?>
<ds:datastoreItem xmlns:ds="http://schemas.openxmlformats.org/officeDocument/2006/customXml" ds:itemID="{DCFD784D-3FD0-4CCA-B726-49F5E1655AA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b0bf510-5773-4341-855f-6acb6359b1f8"/>
    <ds:schemaRef ds:uri="df58c9f4-e1b0-4a5b-b6e7-9bce30dfde1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DWFI-Presentation1</Template>
  <TotalTime>2501</TotalTime>
  <Words>1585</Words>
  <Application>Microsoft Office PowerPoint</Application>
  <PresentationFormat>Widescreen</PresentationFormat>
  <Paragraphs>96</Paragraphs>
  <Slides>9</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open sans</vt:lpstr>
      <vt:lpstr>Office Theme</vt:lpstr>
      <vt:lpstr>Integrated Water Management in Nebraska: Successes and Challenges </vt:lpstr>
      <vt:lpstr>Arid Region of the United States presented to the U.S. Senate</vt:lpstr>
      <vt:lpstr>Governing the Commons </vt:lpstr>
      <vt:lpstr>PowerPoint Presentation</vt:lpstr>
      <vt:lpstr>Nebraska Integrated Management</vt:lpstr>
      <vt:lpstr>Nebraska Integrated Management</vt:lpstr>
      <vt:lpstr>Nebraska Integrated Management </vt:lpstr>
      <vt:lpstr>PowerPoint Presentation</vt:lpstr>
      <vt:lpstr>Thank You &amp; Questions</vt:lpstr>
    </vt:vector>
  </TitlesOfParts>
  <Company>State of Nebraska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Schellpeper, Jennifer</dc:creator>
  <cp:lastModifiedBy>Schellpeper, Jennifer</cp:lastModifiedBy>
  <cp:revision>34</cp:revision>
  <cp:lastPrinted>2023-05-07T21:59:19Z</cp:lastPrinted>
  <dcterms:created xsi:type="dcterms:W3CDTF">2023-04-23T22:11:42Z</dcterms:created>
  <dcterms:modified xsi:type="dcterms:W3CDTF">2023-05-11T18:12:51Z</dcterms:modified>
</cp:coreProperties>
</file>